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</p:sldMasterIdLst>
  <p:sldIdLst>
    <p:sldId id="256" r:id="rId7"/>
    <p:sldId id="257" r:id="rId8"/>
    <p:sldId id="258" r:id="rId9"/>
    <p:sldId id="290" r:id="rId10"/>
    <p:sldId id="291" r:id="rId11"/>
    <p:sldId id="292" r:id="rId12"/>
    <p:sldId id="293" r:id="rId13"/>
    <p:sldId id="294" r:id="rId14"/>
    <p:sldId id="295" r:id="rId15"/>
    <p:sldId id="260" r:id="rId16"/>
    <p:sldId id="263" r:id="rId17"/>
    <p:sldId id="264" r:id="rId18"/>
    <p:sldId id="284" r:id="rId19"/>
    <p:sldId id="300" r:id="rId20"/>
    <p:sldId id="286" r:id="rId21"/>
    <p:sldId id="285" r:id="rId22"/>
    <p:sldId id="265" r:id="rId23"/>
    <p:sldId id="274" r:id="rId24"/>
    <p:sldId id="275" r:id="rId25"/>
    <p:sldId id="296" r:id="rId26"/>
    <p:sldId id="283" r:id="rId27"/>
    <p:sldId id="288" r:id="rId28"/>
    <p:sldId id="289" r:id="rId29"/>
    <p:sldId id="298" r:id="rId30"/>
    <p:sldId id="262" r:id="rId31"/>
    <p:sldId id="287" r:id="rId32"/>
    <p:sldId id="297" r:id="rId33"/>
    <p:sldId id="299" r:id="rId34"/>
    <p:sldId id="281" r:id="rId35"/>
    <p:sldId id="282" r:id="rId36"/>
    <p:sldId id="279" r:id="rId37"/>
    <p:sldId id="277" r:id="rId38"/>
    <p:sldId id="278" r:id="rId39"/>
  </p:sldIdLst>
  <p:sldSz cx="9144000" cy="6858000" type="screen4x3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73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9" Type="http://schemas.openxmlformats.org/officeDocument/2006/relationships/slide" Target="slides/slide3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png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9" name="Picture 38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  <p:pic>
        <p:nvPicPr>
          <p:cNvPr id="40" name="Picture 39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251640" y="1888560"/>
            <a:ext cx="8208000" cy="456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251640" y="1888560"/>
            <a:ext cx="8208000" cy="456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83" name="Picture 82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  <p:pic>
        <p:nvPicPr>
          <p:cNvPr id="84" name="Picture 83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251640" y="1888560"/>
            <a:ext cx="8208000" cy="456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23" name="Picture 122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  <p:pic>
        <p:nvPicPr>
          <p:cNvPr id="124" name="Picture 123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31" name="PlaceHolder 2"/>
          <p:cNvSpPr>
            <a:spLocks noGrp="1"/>
          </p:cNvSpPr>
          <p:nvPr>
            <p:ph type="subTitle"/>
          </p:nvPr>
        </p:nvSpPr>
        <p:spPr>
          <a:xfrm>
            <a:off x="251640" y="1888560"/>
            <a:ext cx="8208000" cy="456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8" name="PlaceHolder 5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62" name="Picture 161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  <p:pic>
        <p:nvPicPr>
          <p:cNvPr id="163" name="Picture 162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69" name="PlaceHolder 2"/>
          <p:cNvSpPr>
            <a:spLocks noGrp="1"/>
          </p:cNvSpPr>
          <p:nvPr>
            <p:ph type="subTitle"/>
          </p:nvPr>
        </p:nvSpPr>
        <p:spPr>
          <a:xfrm>
            <a:off x="251640" y="1888560"/>
            <a:ext cx="8208000" cy="456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8" name="PlaceHolder 4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6" name="PlaceHolder 5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200" name="Picture 199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  <p:pic>
        <p:nvPicPr>
          <p:cNvPr id="201" name="Picture 200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07" name="PlaceHolder 2"/>
          <p:cNvSpPr>
            <a:spLocks noGrp="1"/>
          </p:cNvSpPr>
          <p:nvPr>
            <p:ph type="subTitle"/>
          </p:nvPr>
        </p:nvSpPr>
        <p:spPr>
          <a:xfrm>
            <a:off x="251640" y="1888560"/>
            <a:ext cx="8208000" cy="456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2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4" name="PlaceHolder 5"/>
          <p:cNvSpPr>
            <a:spLocks noGrp="1"/>
          </p:cNvSpPr>
          <p:nvPr>
            <p:ph type="body"/>
          </p:nvPr>
        </p:nvSpPr>
        <p:spPr>
          <a:xfrm>
            <a:off x="25164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238" name="Picture 237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  <p:pic>
        <p:nvPicPr>
          <p:cNvPr id="239" name="Picture 238"/>
          <p:cNvPicPr/>
          <p:nvPr/>
        </p:nvPicPr>
        <p:blipFill>
          <a:blip r:embed="rId2"/>
          <a:stretch>
            <a:fillRect/>
          </a:stretch>
        </p:blipFill>
        <p:spPr>
          <a:xfrm>
            <a:off x="4118400" y="1927080"/>
            <a:ext cx="474480" cy="37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378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457520" y="2125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457520" y="1927080"/>
            <a:ext cx="400536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251640" y="2125080"/>
            <a:ext cx="8208000" cy="1803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5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4" Type="http://schemas.openxmlformats.org/officeDocument/2006/relationships/image" Target="../media/image1.jpeg"/><Relationship Id="rId15" Type="http://schemas.openxmlformats.org/officeDocument/2006/relationships/image" Target="../media/image4.jpe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8.xml"/><Relationship Id="rId13" Type="http://schemas.openxmlformats.org/officeDocument/2006/relationships/theme" Target="../theme/theme4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0.xml"/><Relationship Id="rId13" Type="http://schemas.openxmlformats.org/officeDocument/2006/relationships/theme" Target="../theme/theme5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49.xml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5.xml"/><Relationship Id="rId8" Type="http://schemas.openxmlformats.org/officeDocument/2006/relationships/slideLayout" Target="../slideLayouts/slideLayout56.xml"/><Relationship Id="rId9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8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2.xml"/><Relationship Id="rId13" Type="http://schemas.openxmlformats.org/officeDocument/2006/relationships/theme" Target="../theme/theme6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Relationship Id="rId9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7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zh-CN" sz="3200">
                <a:solidFill>
                  <a:srgbClr val="000000"/>
                </a:solidFill>
                <a:latin typeface="Arial"/>
              </a:rPr>
              <a:t>Click to edit the title text format单击此处编辑母版标题样式</a:t>
            </a:r>
            <a:endParaRPr/>
          </a:p>
        </p:txBody>
      </p:sp>
      <p:sp>
        <p:nvSpPr>
          <p:cNvPr id="2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>
                <a:solidFill>
                  <a:srgbClr val="8B8B8B"/>
                </a:solidFill>
                <a:latin typeface="Arial"/>
              </a:rPr>
              <a:t>9/23/15</a:t>
            </a:r>
            <a:endParaRPr/>
          </a:p>
        </p:txBody>
      </p:sp>
      <p:sp>
        <p:nvSpPr>
          <p:cNvPr id="3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pic>
        <p:nvPicPr>
          <p:cNvPr id="4" name="图片 6"/>
          <p:cNvPicPr/>
          <p:nvPr/>
        </p:nvPicPr>
        <p:blipFill>
          <a:blip r:embed="rId15"/>
          <a:stretch>
            <a:fillRect/>
          </a:stretch>
        </p:blipFill>
        <p:spPr>
          <a:xfrm>
            <a:off x="0" y="-27360"/>
            <a:ext cx="9180000" cy="6885000"/>
          </a:xfrm>
          <a:prstGeom prst="rect">
            <a:avLst/>
          </a:prstGeom>
          <a:ln>
            <a:noFill/>
          </a:ln>
        </p:spPr>
      </p:pic>
      <p:sp>
        <p:nvSpPr>
          <p:cNvPr id="5" name="PlaceHolder 4"/>
          <p:cNvSpPr>
            <a:spLocks noGrp="1"/>
          </p:cNvSpPr>
          <p:nvPr>
            <p:ph type="body"/>
          </p:nvPr>
        </p:nvSpPr>
        <p:spPr>
          <a:xfrm>
            <a:off x="4067280" y="3861000"/>
            <a:ext cx="4607280" cy="91656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zh-CN" sz="4000">
                <a:solidFill>
                  <a:srgbClr val="EEECE1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4000">
                <a:solidFill>
                  <a:srgbClr val="EEECE1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4000">
                <a:solidFill>
                  <a:srgbClr val="EEECE1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4000">
                <a:solidFill>
                  <a:srgbClr val="EEECE1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4000">
                <a:solidFill>
                  <a:srgbClr val="EEECE1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4000">
                <a:solidFill>
                  <a:srgbClr val="EEECE1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zh-CN" sz="4000">
                <a:solidFill>
                  <a:srgbClr val="EEECE1"/>
                </a:solidFill>
                <a:latin typeface="Arial"/>
              </a:rPr>
              <a:t>Seventh Outline LevelXXXXXXXXXX论坛</a:t>
            </a:r>
            <a:endParaRPr/>
          </a:p>
          <a:p>
            <a:pPr>
              <a:lnSpc>
                <a:spcPts val="1411"/>
              </a:lnSpc>
            </a:pPr>
            <a:r>
              <a:rPr lang="zh-CN" sz="4000">
                <a:solidFill>
                  <a:srgbClr val="FFFFFF"/>
                </a:solidFill>
                <a:latin typeface="Arial"/>
              </a:rPr>
              <a:t>主标题 40号字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4067280" y="4797000"/>
            <a:ext cx="4607280" cy="91656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zh-CN" sz="4000">
                <a:solidFill>
                  <a:srgbClr val="EEECE1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4000">
                <a:solidFill>
                  <a:srgbClr val="EEECE1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4000">
                <a:solidFill>
                  <a:srgbClr val="EEECE1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4000">
                <a:solidFill>
                  <a:srgbClr val="EEECE1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4000">
                <a:solidFill>
                  <a:srgbClr val="EEECE1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4000">
                <a:solidFill>
                  <a:srgbClr val="EEECE1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zh-CN" sz="4000">
                <a:solidFill>
                  <a:srgbClr val="EEECE1"/>
                </a:solidFill>
                <a:latin typeface="Arial"/>
              </a:rPr>
              <a:t>Seventh Outline LevelXXXXXXXXXX论坛</a:t>
            </a:r>
            <a:endParaRPr/>
          </a:p>
          <a:p>
            <a:pPr>
              <a:lnSpc>
                <a:spcPts val="1411"/>
              </a:lnSpc>
            </a:pPr>
            <a:r>
              <a:rPr lang="zh-CN" sz="4000">
                <a:solidFill>
                  <a:srgbClr val="FFFFFF"/>
                </a:solidFill>
                <a:latin typeface="Arial"/>
              </a:rPr>
              <a:t>主标题 40号字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7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>
                <a:solidFill>
                  <a:srgbClr val="8B8B8B"/>
                </a:solidFill>
                <a:latin typeface="Arial"/>
              </a:rPr>
              <a:t>9/23/15</a:t>
            </a:r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3951A18C-0936-4F74-AFDC-0CF0CF7B3719}" type="slidenum">
              <a:rPr lang="en-US" sz="1200">
                <a:solidFill>
                  <a:srgbClr val="8B8B8B"/>
                </a:solidFill>
                <a:latin typeface="Arial"/>
              </a:rPr>
              <a:t>‹#›</a:t>
            </a:fld>
            <a:endParaRPr/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378720"/>
          </a:xfrm>
          <a:prstGeom prst="rect">
            <a:avLst/>
          </a:prstGeom>
        </p:spPr>
        <p:txBody>
          <a:bodyPr lIns="0" tIns="0" rIns="0" bIns="0" anchor="ctr"/>
          <a:lstStyle/>
          <a:p>
            <a:pPr>
              <a:buSzPct val="45000"/>
              <a:buFont typeface="StarSymbol"/>
              <a:buChar char=""/>
            </a:pPr>
            <a:r>
              <a:rPr lang="zh-CN" sz="2400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2400">
                <a:solidFill>
                  <a:srgbClr val="000000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2400">
                <a:solidFill>
                  <a:srgbClr val="000000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2400">
                <a:solidFill>
                  <a:srgbClr val="000000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2400">
                <a:solidFill>
                  <a:srgbClr val="000000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2400">
                <a:solidFill>
                  <a:srgbClr val="000000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zh-CN" sz="2400">
                <a:solidFill>
                  <a:srgbClr val="000000"/>
                </a:solidFill>
                <a:latin typeface="Arial"/>
              </a:rPr>
              <a:t>Seventh Outline Level二级标题  24号字</a:t>
            </a:r>
            <a:endParaRPr/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261720" y="692640"/>
            <a:ext cx="8218080" cy="581040"/>
          </a:xfrm>
          <a:prstGeom prst="rect">
            <a:avLst/>
          </a:prstGeom>
        </p:spPr>
        <p:txBody>
          <a:bodyPr lIns="0" tIns="0" rIns="0" bIns="0" anchor="ctr"/>
          <a:lstStyle/>
          <a:p>
            <a:pPr>
              <a:buSzPct val="45000"/>
              <a:buFont typeface="StarSymbol"/>
              <a:buChar char=""/>
            </a:pPr>
            <a:r>
              <a:rPr lang="zh-CN" sz="4000" b="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4000" b="1">
                <a:solidFill>
                  <a:srgbClr val="000000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4000" b="1">
                <a:solidFill>
                  <a:srgbClr val="000000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4000" b="1">
                <a:solidFill>
                  <a:srgbClr val="000000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4000" b="1">
                <a:solidFill>
                  <a:srgbClr val="000000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4000" b="1">
                <a:solidFill>
                  <a:srgbClr val="000000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zh-CN" sz="4000" b="1">
                <a:solidFill>
                  <a:srgbClr val="000000"/>
                </a:solidFill>
                <a:latin typeface="Arial"/>
              </a:rPr>
              <a:t>Seventh Outline Level主标题 40号字</a:t>
            </a:r>
            <a:endParaRPr/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273240" y="1351080"/>
            <a:ext cx="8206200" cy="533520"/>
          </a:xfrm>
          <a:prstGeom prst="rect">
            <a:avLst/>
          </a:prstGeom>
        </p:spPr>
        <p:txBody>
          <a:bodyPr lIns="0" tIns="0" rIns="0" bIns="0" anchor="ctr"/>
          <a:lstStyle/>
          <a:p>
            <a:pPr>
              <a:buSzPct val="45000"/>
              <a:buFont typeface="StarSymbol"/>
              <a:buChar char=""/>
            </a:pPr>
            <a:r>
              <a:rPr lang="zh-CN" sz="3200" b="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3200" b="1">
                <a:solidFill>
                  <a:srgbClr val="000000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3200" b="1">
                <a:solidFill>
                  <a:srgbClr val="000000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3200" b="1">
                <a:solidFill>
                  <a:srgbClr val="000000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3200" b="1">
                <a:solidFill>
                  <a:srgbClr val="000000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3200" b="1">
                <a:solidFill>
                  <a:srgbClr val="000000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zh-CN" sz="3200" b="1">
                <a:solidFill>
                  <a:srgbClr val="000000"/>
                </a:solidFill>
                <a:latin typeface="Arial"/>
              </a:rPr>
              <a:t>Seventh Outline Level一级标题 32号字</a:t>
            </a:r>
            <a:endParaRPr/>
          </a:p>
        </p:txBody>
      </p:sp>
      <p:sp>
        <p:nvSpPr>
          <p:cNvPr id="48" name="PlaceHolder 7"/>
          <p:cNvSpPr>
            <a:spLocks noGrp="1"/>
          </p:cNvSpPr>
          <p:nvPr>
            <p:ph type="body"/>
          </p:nvPr>
        </p:nvSpPr>
        <p:spPr>
          <a:xfrm>
            <a:off x="251640" y="2349000"/>
            <a:ext cx="8208000" cy="378720"/>
          </a:xfrm>
          <a:prstGeom prst="rect">
            <a:avLst/>
          </a:prstGeom>
        </p:spPr>
        <p:txBody>
          <a:bodyPr lIns="0" tIns="0" rIns="0" bIns="0" anchor="ctr"/>
          <a:lstStyle/>
          <a:p>
            <a:pPr>
              <a:buSzPct val="45000"/>
              <a:buFont typeface="StarSymbol"/>
              <a:buChar char=""/>
            </a:pPr>
            <a:r>
              <a:rPr lang="zh-CN" sz="1600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1600">
                <a:solidFill>
                  <a:srgbClr val="000000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1600">
                <a:solidFill>
                  <a:srgbClr val="000000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1600">
                <a:solidFill>
                  <a:srgbClr val="000000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1600">
                <a:solidFill>
                  <a:srgbClr val="000000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1600">
                <a:solidFill>
                  <a:srgbClr val="000000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zh-CN" sz="1600">
                <a:solidFill>
                  <a:srgbClr val="000000"/>
                </a:solidFill>
                <a:latin typeface="Arial"/>
              </a:rPr>
              <a:t>Seventh Outline Level内容     16号字</a:t>
            </a:r>
            <a:endParaRPr/>
          </a:p>
        </p:txBody>
      </p:sp>
      <p:sp>
        <p:nvSpPr>
          <p:cNvPr id="49" name="PlaceHolder 8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zh-CN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50" name="CustomShape 9"/>
          <p:cNvSpPr/>
          <p:nvPr/>
        </p:nvSpPr>
        <p:spPr>
          <a:xfrm>
            <a:off x="6891120" y="6492600"/>
            <a:ext cx="2144880" cy="245520"/>
          </a:xfrm>
          <a:prstGeom prst="rect">
            <a:avLst/>
          </a:prstGeom>
          <a:noFill/>
          <a:ln w="3240"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1000">
                <a:solidFill>
                  <a:srgbClr val="363636"/>
                </a:solidFill>
                <a:latin typeface="Helvetica Neue UltraLight"/>
                <a:ea typeface="Helvetica Neue UltraLight"/>
              </a:rPr>
              <a:t>Copyright 2015 IBM Corporation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图片 7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51640" y="692640"/>
            <a:ext cx="8208000" cy="11426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zh-CN" sz="3200">
                <a:solidFill>
                  <a:srgbClr val="000000"/>
                </a:solidFill>
                <a:latin typeface="Arial"/>
              </a:rPr>
              <a:t>Click to edit the title text format单击此处编辑母版标题样式</a:t>
            </a:r>
            <a:endParaRPr/>
          </a:p>
        </p:txBody>
      </p:sp>
      <p:sp>
        <p:nvSpPr>
          <p:cNvPr id="87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>
                <a:solidFill>
                  <a:srgbClr val="8B8B8B"/>
                </a:solidFill>
                <a:latin typeface="Arial"/>
              </a:rPr>
              <a:t>9/23/15</a:t>
            </a:r>
            <a:endParaRPr/>
          </a:p>
        </p:txBody>
      </p:sp>
      <p:sp>
        <p:nvSpPr>
          <p:cNvPr id="88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pic>
        <p:nvPicPr>
          <p:cNvPr id="89" name="图片 5"/>
          <p:cNvPicPr/>
          <p:nvPr/>
        </p:nvPicPr>
        <p:blipFill>
          <a:blip r:embed="rId15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zh-CN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24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图片 7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66720" y="1737720"/>
            <a:ext cx="7810200" cy="17427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zh-CN" sz="5500">
                <a:solidFill>
                  <a:srgbClr val="53585F"/>
                </a:solidFill>
                <a:latin typeface="Arial"/>
              </a:rPr>
              <a:t>Click to edit the title text formatTitle Text</a:t>
            </a:r>
            <a:endParaRPr/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66720" y="3510000"/>
            <a:ext cx="7810200" cy="595080"/>
          </a:xfrm>
          <a:prstGeom prst="rect">
            <a:avLst/>
          </a:prstGeom>
        </p:spPr>
        <p:txBody>
          <a:bodyPr lIns="64440" tIns="32040" rIns="64440" bIns="32040"/>
          <a:lstStyle/>
          <a:p>
            <a:pPr>
              <a:buSzPct val="45000"/>
              <a:buFont typeface="StarSymbol"/>
              <a:buChar char=""/>
            </a:pPr>
            <a:r>
              <a:rPr lang="zh-CN" sz="2100">
                <a:solidFill>
                  <a:srgbClr val="626262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2100">
                <a:solidFill>
                  <a:srgbClr val="626262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2100">
                <a:solidFill>
                  <a:srgbClr val="626262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2100">
                <a:solidFill>
                  <a:srgbClr val="626262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2100">
                <a:solidFill>
                  <a:srgbClr val="626262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2100">
                <a:solidFill>
                  <a:srgbClr val="626262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zh-CN" sz="2100">
                <a:solidFill>
                  <a:srgbClr val="626262"/>
                </a:solidFill>
                <a:latin typeface="Arial"/>
              </a:rPr>
              <a:t>Seventh Outline LevelBody Level One</a:t>
            </a:r>
            <a:endParaRPr/>
          </a:p>
          <a:p>
            <a:r>
              <a:rPr lang="zh-CN" sz="2100">
                <a:solidFill>
                  <a:srgbClr val="626262"/>
                </a:solidFill>
                <a:latin typeface="Arial"/>
              </a:rPr>
              <a:t>Body Level Two</a:t>
            </a:r>
            <a:endParaRPr/>
          </a:p>
          <a:p>
            <a:r>
              <a:rPr lang="zh-CN" sz="2100">
                <a:solidFill>
                  <a:srgbClr val="626262"/>
                </a:solidFill>
                <a:latin typeface="Arial"/>
              </a:rPr>
              <a:t>Body Level Three</a:t>
            </a:r>
            <a:endParaRPr/>
          </a:p>
          <a:p>
            <a:r>
              <a:rPr lang="zh-CN" sz="2100">
                <a:solidFill>
                  <a:srgbClr val="626262"/>
                </a:solidFill>
                <a:latin typeface="Arial"/>
              </a:rPr>
              <a:t>Body Level Four</a:t>
            </a:r>
            <a:endParaRPr/>
          </a:p>
          <a:p>
            <a:r>
              <a:rPr lang="zh-CN" sz="2100">
                <a:solidFill>
                  <a:srgbClr val="626262"/>
                </a:solidFill>
                <a:latin typeface="Arial"/>
              </a:rPr>
              <a:t>Body Level Five</a:t>
            </a:r>
            <a:endParaRPr/>
          </a:p>
        </p:txBody>
      </p:sp>
      <p:sp>
        <p:nvSpPr>
          <p:cNvPr id="128" name="CustomShape 3"/>
          <p:cNvSpPr/>
          <p:nvPr/>
        </p:nvSpPr>
        <p:spPr>
          <a:xfrm>
            <a:off x="158760" y="6073200"/>
            <a:ext cx="2144880" cy="245520"/>
          </a:xfrm>
          <a:prstGeom prst="rect">
            <a:avLst/>
          </a:prstGeom>
          <a:noFill/>
          <a:ln w="3240"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1000">
                <a:solidFill>
                  <a:srgbClr val="363636"/>
                </a:solidFill>
                <a:latin typeface="Helvetica Neue UltraLight"/>
                <a:ea typeface="Helvetica Neue UltraLight"/>
              </a:rPr>
              <a:t>Copyright 2015 IBM Corporation</a:t>
            </a:r>
            <a:endParaRPr/>
          </a:p>
        </p:txBody>
      </p:sp>
      <p:sp>
        <p:nvSpPr>
          <p:cNvPr id="129" name="CustomShape 4"/>
          <p:cNvSpPr/>
          <p:nvPr/>
        </p:nvSpPr>
        <p:spPr>
          <a:xfrm>
            <a:off x="4358880" y="6100560"/>
            <a:ext cx="271080" cy="191160"/>
          </a:xfrm>
          <a:prstGeom prst="rect">
            <a:avLst/>
          </a:prstGeom>
          <a:noFill/>
          <a:ln w="3240">
            <a:noFill/>
          </a:ln>
        </p:spPr>
        <p:txBody>
          <a:bodyPr wrap="none" lIns="19080" tIns="19080" rIns="19080" bIns="19080" anchor="ctr"/>
          <a:lstStyle/>
          <a:p>
            <a:pPr>
              <a:lnSpc>
                <a:spcPct val="100000"/>
              </a:lnSpc>
            </a:pPr>
            <a:r>
              <a:rPr lang="en-US" sz="1000">
                <a:solidFill>
                  <a:srgbClr val="363636"/>
                </a:solidFill>
                <a:latin typeface="Helvetica Neue UltraLight"/>
                <a:ea typeface="Helvetica Neue UltraLight"/>
              </a:rPr>
              <a:t>IBM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图片 7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165" name="CustomShape 1"/>
          <p:cNvSpPr/>
          <p:nvPr/>
        </p:nvSpPr>
        <p:spPr>
          <a:xfrm>
            <a:off x="243720" y="5979600"/>
            <a:ext cx="2144880" cy="245520"/>
          </a:xfrm>
          <a:prstGeom prst="rect">
            <a:avLst/>
          </a:prstGeom>
          <a:noFill/>
          <a:ln w="3240"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1000">
                <a:solidFill>
                  <a:srgbClr val="363636"/>
                </a:solidFill>
                <a:latin typeface="Helvetica Neue UltraLight"/>
                <a:ea typeface="Helvetica Neue UltraLight"/>
              </a:rPr>
              <a:t>Copyright 2015 IBM Corporation</a:t>
            </a:r>
            <a:endParaRPr/>
          </a:p>
        </p:txBody>
      </p:sp>
      <p:sp>
        <p:nvSpPr>
          <p:cNvPr id="166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zh-CN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zh-CN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24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/>
    <p:bodyStyle/>
    <p:otherStyle/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图片 7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251640" y="692640"/>
            <a:ext cx="8208000" cy="11426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zh-CN" sz="5500">
                <a:solidFill>
                  <a:srgbClr val="53585F"/>
                </a:solidFill>
                <a:latin typeface="Arial"/>
              </a:rPr>
              <a:t>Click to edit the title text formatTitle Text</a:t>
            </a:r>
            <a:endParaRPr/>
          </a:p>
        </p:txBody>
      </p:sp>
      <p:sp>
        <p:nvSpPr>
          <p:cNvPr id="204" name="CustomShape 2"/>
          <p:cNvSpPr/>
          <p:nvPr/>
        </p:nvSpPr>
        <p:spPr>
          <a:xfrm>
            <a:off x="243720" y="5988960"/>
            <a:ext cx="2144880" cy="245520"/>
          </a:xfrm>
          <a:prstGeom prst="rect">
            <a:avLst/>
          </a:prstGeom>
          <a:noFill/>
          <a:ln w="3240"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1000">
                <a:solidFill>
                  <a:srgbClr val="363636"/>
                </a:solidFill>
                <a:latin typeface="Helvetica Neue UltraLight"/>
                <a:ea typeface="Helvetica Neue UltraLight"/>
              </a:rPr>
              <a:t>Copyright 2014 IBM Corporation</a:t>
            </a:r>
            <a:endParaRPr/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zh-CN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24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4067280" y="3860640"/>
            <a:ext cx="440892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4000">
                <a:solidFill>
                  <a:srgbClr val="FFFFFF"/>
                </a:solidFill>
                <a:latin typeface="Arial Black"/>
              </a:rPr>
              <a:t>威胁情报论坛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66"/>
          <p:cNvSpPr/>
          <p:nvPr/>
        </p:nvSpPr>
        <p:spPr>
          <a:xfrm>
            <a:off x="1310623" y="1579875"/>
            <a:ext cx="3950196" cy="4026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FBFBFB">
                  <a:alpha val="28668"/>
                </a:srgbClr>
              </a:gs>
              <a:gs pos="100000">
                <a:srgbClr val="E62231">
                  <a:alpha val="28668"/>
                </a:srgbClr>
              </a:gs>
            </a:gsLst>
            <a:lin ang="5400000"/>
          </a:gradFill>
          <a:ln w="3175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200"/>
            </a:pPr>
            <a:endParaRPr/>
          </a:p>
        </p:txBody>
      </p:sp>
      <p:sp>
        <p:nvSpPr>
          <p:cNvPr id="12" name="Shape 67"/>
          <p:cNvSpPr/>
          <p:nvPr/>
        </p:nvSpPr>
        <p:spPr>
          <a:xfrm>
            <a:off x="4082750" y="1579875"/>
            <a:ext cx="4072378" cy="40269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FFBA02">
                  <a:alpha val="26832"/>
                </a:srgbClr>
              </a:gs>
              <a:gs pos="100000">
                <a:srgbClr val="FBFBFB">
                  <a:alpha val="26832"/>
                </a:srgbClr>
              </a:gs>
            </a:gsLst>
            <a:lin ang="5400000"/>
          </a:gradFill>
          <a:ln w="3175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200"/>
            </a:pPr>
            <a:endParaRPr/>
          </a:p>
        </p:txBody>
      </p:sp>
      <p:sp>
        <p:nvSpPr>
          <p:cNvPr id="13" name="Shape 68"/>
          <p:cNvSpPr/>
          <p:nvPr/>
        </p:nvSpPr>
        <p:spPr>
          <a:xfrm>
            <a:off x="2702501" y="3020119"/>
            <a:ext cx="1102864" cy="114646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49" tIns="19049" rIns="19049" bIns="19049" anchor="ctr">
            <a:spAutoFit/>
          </a:bodyPr>
          <a:lstStyle/>
          <a:p>
            <a:pPr lvl="0">
              <a:defRPr sz="1800"/>
            </a:pPr>
            <a:r>
              <a:rPr sz="2400" dirty="0">
                <a:solidFill>
                  <a:srgbClr val="7F7F7F"/>
                </a:solidFill>
              </a:rPr>
              <a:t>Internet</a:t>
            </a:r>
          </a:p>
          <a:p>
            <a:pPr lvl="0">
              <a:defRPr sz="1800"/>
            </a:pPr>
            <a:r>
              <a:rPr sz="2400" dirty="0">
                <a:solidFill>
                  <a:srgbClr val="7F7F7F"/>
                </a:solidFill>
              </a:rPr>
              <a:t>Threat</a:t>
            </a:r>
          </a:p>
          <a:p>
            <a:pPr lvl="0">
              <a:defRPr sz="1800"/>
            </a:pPr>
            <a:r>
              <a:rPr sz="2400" dirty="0">
                <a:solidFill>
                  <a:srgbClr val="7F7F7F"/>
                </a:solidFill>
              </a:rPr>
              <a:t>Activity</a:t>
            </a:r>
          </a:p>
        </p:txBody>
      </p:sp>
      <p:sp>
        <p:nvSpPr>
          <p:cNvPr id="14" name="Shape 69"/>
          <p:cNvSpPr/>
          <p:nvPr/>
        </p:nvSpPr>
        <p:spPr>
          <a:xfrm>
            <a:off x="5479552" y="3204784"/>
            <a:ext cx="1270478" cy="7771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49" tIns="19049" rIns="19049" bIns="19049" anchor="ctr">
            <a:spAutoFit/>
          </a:bodyPr>
          <a:lstStyle/>
          <a:p>
            <a:pPr lvl="0">
              <a:defRPr sz="1800"/>
            </a:pPr>
            <a:r>
              <a:rPr sz="2400" dirty="0">
                <a:solidFill>
                  <a:srgbClr val="7F7F7F"/>
                </a:solidFill>
              </a:rPr>
              <a:t>Intranet</a:t>
            </a:r>
          </a:p>
          <a:p>
            <a:pPr lvl="0">
              <a:defRPr sz="1800"/>
            </a:pPr>
            <a:r>
              <a:rPr lang="en-US" sz="2400" dirty="0" smtClean="0">
                <a:solidFill>
                  <a:srgbClr val="7F7F7F"/>
                </a:solidFill>
              </a:rPr>
              <a:t>Topology</a:t>
            </a:r>
            <a:endParaRPr sz="2400" dirty="0">
              <a:solidFill>
                <a:srgbClr val="7F7F7F"/>
              </a:solidFill>
            </a:endParaRPr>
          </a:p>
        </p:txBody>
      </p:sp>
      <p:sp>
        <p:nvSpPr>
          <p:cNvPr id="15" name="Shape 70"/>
          <p:cNvSpPr/>
          <p:nvPr/>
        </p:nvSpPr>
        <p:spPr>
          <a:xfrm rot="16200000">
            <a:off x="3502690" y="3435616"/>
            <a:ext cx="2317915" cy="31546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49" tIns="19049" rIns="19049" bIns="19049" anchor="ctr">
            <a:spAutoFit/>
          </a:bodyPr>
          <a:lstStyle>
            <a:lvl1pPr>
              <a:defRPr>
                <a:solidFill>
                  <a:srgbClr val="AD1726">
                    <a:alpha val="81000"/>
                  </a:srgbClr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dirty="0">
                <a:solidFill>
                  <a:srgbClr val="7F7F7F"/>
                </a:solidFill>
              </a:rPr>
              <a:t>Active Threat </a:t>
            </a:r>
            <a:r>
              <a:rPr lang="en-US" dirty="0" smtClean="0">
                <a:solidFill>
                  <a:srgbClr val="7F7F7F"/>
                </a:solidFill>
              </a:rPr>
              <a:t>Analysis</a:t>
            </a:r>
            <a:endParaRPr dirty="0">
              <a:solidFill>
                <a:srgbClr val="7F7F7F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9998" y="1172047"/>
            <a:ext cx="2906539" cy="1019218"/>
          </a:xfrm>
          <a:prstGeom prst="rect">
            <a:avLst/>
          </a:prstGeom>
        </p:spPr>
      </p:pic>
      <p:sp>
        <p:nvSpPr>
          <p:cNvPr id="17" name="Shape 72"/>
          <p:cNvSpPr/>
          <p:nvPr/>
        </p:nvSpPr>
        <p:spPr>
          <a:xfrm>
            <a:off x="4539372" y="687825"/>
            <a:ext cx="4367881" cy="114646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49" tIns="19049" rIns="19049" bIns="19049" anchor="ctr">
            <a:spAutoFit/>
          </a:bodyPr>
          <a:lstStyle/>
          <a:p>
            <a:pPr lvl="0" algn="r">
              <a:defRPr sz="1800"/>
            </a:pPr>
            <a:r>
              <a:rPr sz="2400" dirty="0">
                <a:solidFill>
                  <a:srgbClr val="7F7F7F"/>
                </a:solidFill>
              </a:rPr>
              <a:t>Analyst’s</a:t>
            </a:r>
          </a:p>
          <a:p>
            <a:pPr lvl="0" algn="r">
              <a:defRPr sz="1800"/>
            </a:pPr>
            <a:r>
              <a:rPr sz="2400" dirty="0">
                <a:solidFill>
                  <a:srgbClr val="7F7F7F"/>
                </a:solidFill>
              </a:rPr>
              <a:t>Scope:</a:t>
            </a:r>
          </a:p>
          <a:p>
            <a:pPr lvl="0" algn="r">
              <a:defRPr sz="1800"/>
            </a:pPr>
            <a:r>
              <a:rPr sz="2400" dirty="0">
                <a:solidFill>
                  <a:srgbClr val="7F7F7F"/>
                </a:solidFill>
              </a:rPr>
              <a:t>Detection/Response</a:t>
            </a:r>
          </a:p>
        </p:txBody>
      </p:sp>
      <p:sp>
        <p:nvSpPr>
          <p:cNvPr id="18" name="Shape 73"/>
          <p:cNvSpPr/>
          <p:nvPr/>
        </p:nvSpPr>
        <p:spPr>
          <a:xfrm>
            <a:off x="264326" y="1074782"/>
            <a:ext cx="4459352" cy="15157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49" tIns="19049" rIns="19049" bIns="19049" anchor="ctr">
            <a:spAutoFit/>
          </a:bodyPr>
          <a:lstStyle/>
          <a:p>
            <a:pPr lvl="0" algn="l">
              <a:defRPr sz="1800"/>
            </a:pPr>
            <a:r>
              <a:rPr sz="2400" dirty="0">
                <a:solidFill>
                  <a:srgbClr val="7F7F7F"/>
                </a:solidFill>
              </a:rPr>
              <a:t>Actors</a:t>
            </a:r>
          </a:p>
          <a:p>
            <a:pPr lvl="0" algn="l">
              <a:defRPr sz="1800"/>
            </a:pPr>
            <a:r>
              <a:rPr sz="2400" dirty="0">
                <a:solidFill>
                  <a:srgbClr val="7F7F7F"/>
                </a:solidFill>
              </a:rPr>
              <a:t>Techniques, Tactics, Procedures</a:t>
            </a:r>
          </a:p>
          <a:p>
            <a:pPr lvl="0" algn="l">
              <a:defRPr sz="1800"/>
            </a:pPr>
            <a:r>
              <a:rPr sz="2400" dirty="0">
                <a:solidFill>
                  <a:srgbClr val="7F7F7F"/>
                </a:solidFill>
              </a:rPr>
              <a:t>Indicators</a:t>
            </a:r>
          </a:p>
          <a:p>
            <a:pPr lvl="0" algn="l">
              <a:defRPr sz="1800"/>
            </a:pPr>
            <a:r>
              <a:rPr sz="2400" dirty="0">
                <a:solidFill>
                  <a:srgbClr val="7F7F7F"/>
                </a:solidFill>
              </a:rPr>
              <a:t>Vulnerabilities</a:t>
            </a:r>
          </a:p>
        </p:txBody>
      </p:sp>
      <p:sp>
        <p:nvSpPr>
          <p:cNvPr id="19" name="Shape 74"/>
          <p:cNvSpPr/>
          <p:nvPr/>
        </p:nvSpPr>
        <p:spPr>
          <a:xfrm>
            <a:off x="7064968" y="4618491"/>
            <a:ext cx="1543690" cy="15157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49" tIns="19049" rIns="19049" bIns="19049" anchor="ctr">
            <a:spAutoFit/>
          </a:bodyPr>
          <a:lstStyle/>
          <a:p>
            <a:pPr lvl="0" algn="l">
              <a:defRPr sz="1800"/>
            </a:pPr>
            <a:r>
              <a:rPr sz="2400" dirty="0">
                <a:solidFill>
                  <a:srgbClr val="7F7F7F"/>
                </a:solidFill>
              </a:rPr>
              <a:t>Use Cases</a:t>
            </a:r>
          </a:p>
          <a:p>
            <a:pPr lvl="0" algn="l">
              <a:defRPr sz="1800"/>
            </a:pPr>
            <a:r>
              <a:rPr sz="2400" dirty="0">
                <a:solidFill>
                  <a:srgbClr val="7F7F7F"/>
                </a:solidFill>
              </a:rPr>
              <a:t>Prevention</a:t>
            </a:r>
          </a:p>
          <a:p>
            <a:pPr lvl="0" algn="l">
              <a:defRPr sz="1800"/>
            </a:pPr>
            <a:r>
              <a:rPr sz="2400" dirty="0">
                <a:solidFill>
                  <a:srgbClr val="7F7F7F"/>
                </a:solidFill>
              </a:rPr>
              <a:t>Detection</a:t>
            </a:r>
          </a:p>
          <a:p>
            <a:pPr lvl="0" algn="l">
              <a:defRPr sz="1800"/>
            </a:pPr>
            <a:r>
              <a:rPr sz="2400" dirty="0">
                <a:solidFill>
                  <a:srgbClr val="7F7F7F"/>
                </a:solidFill>
              </a:rPr>
              <a:t>Response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4"/>
          <p:cNvSpPr txBox="1">
            <a:spLocks/>
          </p:cNvSpPr>
          <p:nvPr/>
        </p:nvSpPr>
        <p:spPr>
          <a:xfrm>
            <a:off x="539552" y="658661"/>
            <a:ext cx="7810501" cy="987914"/>
          </a:xfrm>
          <a:prstGeom prst="rect">
            <a:avLst/>
          </a:prstGeom>
        </p:spPr>
        <p:txBody>
          <a:bodyPr/>
          <a:lstStyle>
            <a:lvl1pPr defTabSz="817244">
              <a:defRPr sz="7722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rgbClr val="7F7F7F"/>
                </a:solidFill>
              </a:rPr>
              <a:t>infiltrating an </a:t>
            </a:r>
            <a:r>
              <a:rPr lang="en-US" sz="3600" dirty="0" smtClean="0">
                <a:solidFill>
                  <a:srgbClr val="7F7F7F"/>
                </a:solidFill>
              </a:rPr>
              <a:t>enterprise (</a:t>
            </a:r>
            <a:r>
              <a:rPr lang="en-US" sz="3600" dirty="0" err="1" smtClean="0">
                <a:solidFill>
                  <a:srgbClr val="7F7F7F"/>
                </a:solidFill>
              </a:rPr>
              <a:t>darkhotel</a:t>
            </a:r>
            <a:r>
              <a:rPr lang="en-US" sz="3600" dirty="0">
                <a:solidFill>
                  <a:srgbClr val="7F7F7F"/>
                </a:solidFill>
              </a:rPr>
              <a:t>)</a:t>
            </a:r>
            <a:endParaRPr lang="en-US" sz="3600" dirty="0">
              <a:solidFill>
                <a:srgbClr val="7F7F7F"/>
              </a:solidFill>
            </a:endParaRPr>
          </a:p>
        </p:txBody>
      </p:sp>
      <p:sp>
        <p:nvSpPr>
          <p:cNvPr id="5" name="Shape 85"/>
          <p:cNvSpPr txBox="1">
            <a:spLocks/>
          </p:cNvSpPr>
          <p:nvPr/>
        </p:nvSpPr>
        <p:spPr>
          <a:xfrm>
            <a:off x="539552" y="1646574"/>
            <a:ext cx="7810501" cy="4344837"/>
          </a:xfrm>
          <a:prstGeom prst="rect">
            <a:avLst/>
          </a:prstGeom>
        </p:spPr>
        <p:txBody>
          <a:bodyPr/>
          <a:lstStyle/>
          <a:p>
            <a:pPr marL="354839" indent="-354839" algn="l" defTabSz="475935">
              <a:lnSpc>
                <a:spcPct val="90000"/>
              </a:lnSpc>
              <a:spcBef>
                <a:spcPts val="3375"/>
              </a:spcBef>
              <a:buSzPct val="100000"/>
              <a:buFontTx/>
              <a:buAutoNum type="alphaUcPeriod"/>
              <a:defRPr sz="1800"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7F7F7F"/>
                </a:solidFill>
                <a:latin typeface="+mn-lt"/>
              </a:rPr>
              <a:t>At hotel, I want </a:t>
            </a:r>
            <a:r>
              <a:rPr lang="en-US" dirty="0" err="1" smtClean="0">
                <a:solidFill>
                  <a:srgbClr val="7F7F7F"/>
                </a:solidFill>
                <a:latin typeface="+mn-lt"/>
              </a:rPr>
              <a:t>WiFi</a:t>
            </a:r>
            <a:r>
              <a:rPr lang="en-US" dirty="0" smtClean="0">
                <a:solidFill>
                  <a:srgbClr val="7F7F7F"/>
                </a:solidFill>
                <a:latin typeface="+mn-lt"/>
              </a:rPr>
              <a:t> access in Lobby</a:t>
            </a:r>
          </a:p>
          <a:p>
            <a:pPr marL="354839" indent="-354839" algn="l" defTabSz="475935">
              <a:lnSpc>
                <a:spcPct val="90000"/>
              </a:lnSpc>
              <a:spcBef>
                <a:spcPts val="3375"/>
              </a:spcBef>
              <a:buSzPct val="100000"/>
              <a:buFontTx/>
              <a:buAutoNum type="alphaUcPeriod"/>
              <a:defRPr sz="1800"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7F7F7F"/>
                </a:solidFill>
                <a:latin typeface="+mn-lt"/>
              </a:rPr>
              <a:t>Presented with ‘Hotel’s’ </a:t>
            </a:r>
            <a:r>
              <a:rPr lang="en-US" dirty="0" err="1" smtClean="0">
                <a:solidFill>
                  <a:srgbClr val="7F7F7F"/>
                </a:solidFill>
                <a:latin typeface="+mn-lt"/>
              </a:rPr>
              <a:t>WiFi</a:t>
            </a:r>
            <a:r>
              <a:rPr lang="en-US" dirty="0" smtClean="0">
                <a:solidFill>
                  <a:srgbClr val="7F7F7F"/>
                </a:solidFill>
                <a:latin typeface="+mn-lt"/>
              </a:rPr>
              <a:t> Finder App and promise of Free </a:t>
            </a:r>
            <a:r>
              <a:rPr lang="en-US" dirty="0" err="1" smtClean="0">
                <a:solidFill>
                  <a:srgbClr val="7F7F7F"/>
                </a:solidFill>
                <a:latin typeface="+mn-lt"/>
              </a:rPr>
              <a:t>WiFi</a:t>
            </a:r>
            <a:endParaRPr lang="en-US" dirty="0" smtClean="0">
              <a:solidFill>
                <a:srgbClr val="7F7F7F"/>
              </a:solidFill>
              <a:latin typeface="+mn-lt"/>
            </a:endParaRPr>
          </a:p>
          <a:p>
            <a:pPr marL="354839" indent="-354839" algn="l" defTabSz="475935">
              <a:lnSpc>
                <a:spcPct val="90000"/>
              </a:lnSpc>
              <a:spcBef>
                <a:spcPts val="3375"/>
              </a:spcBef>
              <a:buSzPct val="100000"/>
              <a:buFontTx/>
              <a:buAutoNum type="alphaUcPeriod"/>
              <a:defRPr sz="1800"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7F7F7F"/>
                </a:solidFill>
                <a:latin typeface="+mn-lt"/>
              </a:rPr>
              <a:t>Select ‘Connect’ - authenticate to O/S to permit installation</a:t>
            </a:r>
          </a:p>
          <a:p>
            <a:pPr algn="ctr" defTabSz="475935">
              <a:lnSpc>
                <a:spcPct val="90000"/>
              </a:lnSpc>
              <a:spcBef>
                <a:spcPts val="3375"/>
              </a:spcBef>
              <a:defRPr sz="1800">
                <a:solidFill>
                  <a:srgbClr val="000000"/>
                </a:solidFill>
              </a:defRPr>
            </a:pPr>
            <a:r>
              <a:rPr lang="en-US" b="1" dirty="0" err="1" smtClean="0">
                <a:solidFill>
                  <a:schemeClr val="accent2"/>
                </a:solidFill>
                <a:latin typeface="+mn-lt"/>
              </a:rPr>
              <a:t>Powned</a:t>
            </a:r>
            <a:endParaRPr lang="en-US" b="1" dirty="0" smtClean="0">
              <a:solidFill>
                <a:schemeClr val="accent2"/>
              </a:solidFill>
              <a:latin typeface="+mn-lt"/>
            </a:endParaRPr>
          </a:p>
          <a:p>
            <a:pPr marL="354839" indent="-354839" algn="l" defTabSz="475935">
              <a:lnSpc>
                <a:spcPct val="90000"/>
              </a:lnSpc>
              <a:spcBef>
                <a:spcPts val="3375"/>
              </a:spcBef>
              <a:buSzPct val="100000"/>
              <a:buFontTx/>
              <a:buAutoNum type="alphaUcPeriod" startAt="4"/>
              <a:defRPr sz="1800"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7F7F7F"/>
                </a:solidFill>
                <a:latin typeface="+mn-lt"/>
              </a:rPr>
              <a:t>Urgent phone call - close laptop - leave town</a:t>
            </a:r>
            <a:endParaRPr lang="en-US" dirty="0">
              <a:solidFill>
                <a:srgbClr val="7F7F7F"/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Shape 1"/>
          <p:cNvSpPr txBox="1"/>
          <p:nvPr/>
        </p:nvSpPr>
        <p:spPr>
          <a:xfrm>
            <a:off x="633240" y="683715"/>
            <a:ext cx="7876800" cy="85680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zh-CN" sz="4000" dirty="0">
                <a:solidFill>
                  <a:srgbClr val="7F7F7F"/>
                </a:solidFill>
                <a:latin typeface="Arial"/>
              </a:rPr>
              <a:t>back home in SOC</a:t>
            </a:r>
            <a:endParaRPr sz="4000" dirty="0">
              <a:solidFill>
                <a:srgbClr val="7F7F7F"/>
              </a:solidFill>
            </a:endParaRPr>
          </a:p>
        </p:txBody>
      </p:sp>
      <p:sp>
        <p:nvSpPr>
          <p:cNvPr id="264" name="TextShape 2"/>
          <p:cNvSpPr txBox="1"/>
          <p:nvPr/>
        </p:nvSpPr>
        <p:spPr>
          <a:xfrm>
            <a:off x="307982" y="1941141"/>
            <a:ext cx="8520442" cy="3452400"/>
          </a:xfrm>
          <a:prstGeom prst="rect">
            <a:avLst/>
          </a:prstGeom>
        </p:spPr>
        <p:txBody>
          <a:bodyPr lIns="64440" tIns="32040" rIns="64440" bIns="32040"/>
          <a:lstStyle/>
          <a:p>
            <a:pPr marL="342900" indent="-342900">
              <a:lnSpc>
                <a:spcPct val="140000"/>
              </a:lnSpc>
              <a:buFont typeface="+mj-lt"/>
              <a:buAutoNum type="arabicPeriod"/>
            </a:pPr>
            <a:r>
              <a:rPr lang="zh-CN" dirty="0">
                <a:solidFill>
                  <a:srgbClr val="595959"/>
                </a:solidFill>
                <a:latin typeface="Arial"/>
              </a:rPr>
              <a:t>SIEM Alert - SRC 172.10.34.17    DEST  </a:t>
            </a:r>
            <a:r>
              <a:rPr lang="zh-CN" b="1" dirty="0">
                <a:solidFill>
                  <a:schemeClr val="accent2">
                    <a:lumMod val="75000"/>
                  </a:schemeClr>
                </a:solidFill>
                <a:latin typeface="Arial"/>
                <a:ea typeface="Helvetica Neue"/>
              </a:rPr>
              <a:t>216.158.85.49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lnSpc>
                <a:spcPct val="140000"/>
              </a:lnSpc>
              <a:buFont typeface="+mj-lt"/>
              <a:buAutoNum type="arabicPeriod"/>
            </a:pPr>
            <a:r>
              <a:rPr lang="zh-CN" dirty="0">
                <a:solidFill>
                  <a:srgbClr val="595959"/>
                </a:solidFill>
                <a:latin typeface="Arial"/>
                <a:ea typeface="Helvetica Neue"/>
              </a:rPr>
              <a:t>Identified C2 Communications</a:t>
            </a:r>
            <a:endParaRPr dirty="0">
              <a:solidFill>
                <a:srgbClr val="595959"/>
              </a:solidFill>
            </a:endParaRPr>
          </a:p>
          <a:p>
            <a:pPr marL="342900" indent="-342900">
              <a:lnSpc>
                <a:spcPct val="140000"/>
              </a:lnSpc>
              <a:buFont typeface="+mj-lt"/>
              <a:buAutoNum type="arabicPeriod"/>
            </a:pPr>
            <a:r>
              <a:rPr lang="zh-CN" dirty="0">
                <a:solidFill>
                  <a:srgbClr val="595959"/>
                </a:solidFill>
                <a:latin typeface="Arial"/>
                <a:ea typeface="Helvetica Neue"/>
              </a:rPr>
              <a:t>Response</a:t>
            </a:r>
            <a:endParaRPr dirty="0">
              <a:solidFill>
                <a:srgbClr val="595959"/>
              </a:solidFill>
            </a:endParaRPr>
          </a:p>
          <a:p>
            <a:pPr marL="800100" lvl="1" indent="-342900">
              <a:lnSpc>
                <a:spcPct val="140000"/>
              </a:lnSpc>
              <a:buFont typeface="+mj-lt"/>
              <a:buAutoNum type="arabicPeriod"/>
            </a:pPr>
            <a:r>
              <a:rPr lang="zh-CN" dirty="0">
                <a:solidFill>
                  <a:srgbClr val="595959"/>
                </a:solidFill>
                <a:latin typeface="Arial"/>
                <a:ea typeface="Helvetica Neue"/>
              </a:rPr>
              <a:t>Identify SRC Machine from Asset Repository/Network</a:t>
            </a:r>
            <a:endParaRPr dirty="0">
              <a:solidFill>
                <a:srgbClr val="595959"/>
              </a:solidFill>
            </a:endParaRPr>
          </a:p>
          <a:p>
            <a:pPr marL="800100" lvl="1" indent="-342900">
              <a:lnSpc>
                <a:spcPct val="140000"/>
              </a:lnSpc>
              <a:buFont typeface="+mj-lt"/>
              <a:buAutoNum type="arabicPeriod"/>
            </a:pPr>
            <a:r>
              <a:rPr lang="zh-CN" dirty="0">
                <a:solidFill>
                  <a:srgbClr val="595959"/>
                </a:solidFill>
                <a:latin typeface="Arial"/>
                <a:ea typeface="Helvetica Neue"/>
              </a:rPr>
              <a:t>Institute Malware Scan</a:t>
            </a:r>
            <a:endParaRPr dirty="0">
              <a:solidFill>
                <a:srgbClr val="595959"/>
              </a:solidFill>
            </a:endParaRPr>
          </a:p>
          <a:p>
            <a:pPr marL="800100" lvl="1" indent="-342900">
              <a:lnSpc>
                <a:spcPct val="140000"/>
              </a:lnSpc>
              <a:buFont typeface="+mj-lt"/>
              <a:buAutoNum type="arabicPeriod"/>
            </a:pPr>
            <a:r>
              <a:rPr lang="zh-CN" dirty="0">
                <a:solidFill>
                  <a:srgbClr val="595959"/>
                </a:solidFill>
                <a:latin typeface="Arial"/>
                <a:ea typeface="Helvetica Neue"/>
              </a:rPr>
              <a:t>Found Suspicious File  MD5: 560d68c31980c26d2adab7406b61c651</a:t>
            </a:r>
            <a:endParaRPr dirty="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09-29 at 16.06.5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71" y="626294"/>
            <a:ext cx="7205981" cy="572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924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9-29 at 16.04.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795" y="612373"/>
            <a:ext cx="6886959" cy="579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29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9-29 at 07.18.2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64" y="687097"/>
            <a:ext cx="8561959" cy="563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43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9-29 at 07.16.39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3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111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piderWalk.png"/>
          <p:cNvPicPr/>
          <p:nvPr/>
        </p:nvPicPr>
        <p:blipFill>
          <a:blip r:embed="rId2">
            <a:extLst/>
          </a:blip>
          <a:srcRect l="1325" t="2444" r="1325" b="1325"/>
          <a:stretch>
            <a:fillRect/>
          </a:stretch>
        </p:blipFill>
        <p:spPr>
          <a:xfrm>
            <a:off x="633414" y="1496099"/>
            <a:ext cx="8044292" cy="4706505"/>
          </a:xfrm>
          <a:prstGeom prst="rect">
            <a:avLst/>
          </a:prstGeom>
          <a:ln w="3175">
            <a:miter lim="400000"/>
          </a:ln>
        </p:spPr>
      </p:pic>
      <p:sp>
        <p:nvSpPr>
          <p:cNvPr id="5" name="Shape 91"/>
          <p:cNvSpPr txBox="1">
            <a:spLocks/>
          </p:cNvSpPr>
          <p:nvPr/>
        </p:nvSpPr>
        <p:spPr>
          <a:xfrm>
            <a:off x="633413" y="644113"/>
            <a:ext cx="7877175" cy="85725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defTabSz="817244">
              <a:defRPr sz="7722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rgbClr val="7F7F7F"/>
                </a:solidFill>
              </a:rPr>
              <a:t>threat data -&gt; intelligence</a:t>
            </a:r>
            <a:endParaRPr lang="en-US" sz="3600" dirty="0">
              <a:solidFill>
                <a:srgbClr val="7F7F7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>
            <a:spLocks/>
          </p:cNvSpPr>
          <p:nvPr/>
        </p:nvSpPr>
        <p:spPr>
          <a:xfrm>
            <a:off x="467544" y="683149"/>
            <a:ext cx="7810501" cy="77189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defTabSz="602615">
              <a:defRPr sz="5694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7F7F7F"/>
                </a:solidFill>
                <a:latin typeface="+mn-lt"/>
              </a:rPr>
              <a:t>what we can share </a:t>
            </a:r>
            <a:endParaRPr lang="en-US" sz="4000" dirty="0">
              <a:solidFill>
                <a:srgbClr val="7F7F7F"/>
              </a:solidFill>
              <a:latin typeface="+mn-lt"/>
            </a:endParaRPr>
          </a:p>
        </p:txBody>
      </p:sp>
      <p:sp>
        <p:nvSpPr>
          <p:cNvPr id="5" name="Shape 110"/>
          <p:cNvSpPr txBox="1">
            <a:spLocks/>
          </p:cNvSpPr>
          <p:nvPr/>
        </p:nvSpPr>
        <p:spPr>
          <a:xfrm>
            <a:off x="683568" y="2195317"/>
            <a:ext cx="7810501" cy="3528392"/>
          </a:xfrm>
          <a:prstGeom prst="rect">
            <a:avLst/>
          </a:prstGeom>
        </p:spPr>
        <p:txBody>
          <a:bodyPr/>
          <a:lstStyle/>
          <a:p>
            <a:pPr algn="l" defTabSz="394678">
              <a:lnSpc>
                <a:spcPct val="60000"/>
              </a:lnSpc>
              <a:spcBef>
                <a:spcPts val="2812"/>
              </a:spcBef>
              <a:defRPr sz="1800">
                <a:solidFill>
                  <a:srgbClr val="000000"/>
                </a:solidFill>
              </a:defRPr>
            </a:pPr>
            <a:r>
              <a:rPr lang="en-US" sz="2400" dirty="0" smtClean="0">
                <a:solidFill>
                  <a:srgbClr val="7F7F7F"/>
                </a:solidFill>
                <a:latin typeface="+mn-lt"/>
              </a:rPr>
              <a:t>Attack Flow</a:t>
            </a:r>
          </a:p>
          <a:p>
            <a:pPr algn="l" defTabSz="394678">
              <a:lnSpc>
                <a:spcPct val="60000"/>
              </a:lnSpc>
              <a:spcBef>
                <a:spcPts val="2812"/>
              </a:spcBef>
              <a:defRPr sz="1800">
                <a:solidFill>
                  <a:srgbClr val="000000"/>
                </a:solidFill>
              </a:defRPr>
            </a:pPr>
            <a:r>
              <a:rPr lang="en-US" sz="2400" dirty="0" smtClean="0">
                <a:solidFill>
                  <a:srgbClr val="7F7F7F"/>
                </a:solidFill>
                <a:latin typeface="+mn-lt"/>
              </a:rPr>
              <a:t>Suspect Internet IP’s &amp; URLs</a:t>
            </a:r>
          </a:p>
          <a:p>
            <a:pPr algn="l" defTabSz="394678">
              <a:lnSpc>
                <a:spcPct val="60000"/>
              </a:lnSpc>
              <a:spcBef>
                <a:spcPts val="2812"/>
              </a:spcBef>
              <a:defRPr sz="1800">
                <a:solidFill>
                  <a:srgbClr val="000000"/>
                </a:solidFill>
              </a:defRPr>
            </a:pPr>
            <a:r>
              <a:rPr lang="en-US" sz="2400" dirty="0" smtClean="0">
                <a:solidFill>
                  <a:srgbClr val="7F7F7F"/>
                </a:solidFill>
                <a:latin typeface="+mn-lt"/>
              </a:rPr>
              <a:t>Identified Malware Signatures</a:t>
            </a:r>
          </a:p>
          <a:p>
            <a:pPr algn="l" defTabSz="394678">
              <a:lnSpc>
                <a:spcPct val="120000"/>
              </a:lnSpc>
              <a:spcBef>
                <a:spcPts val="2812"/>
              </a:spcBef>
              <a:defRPr sz="1800">
                <a:solidFill>
                  <a:srgbClr val="000000"/>
                </a:solidFill>
              </a:defRPr>
            </a:pPr>
            <a:r>
              <a:rPr lang="en-US" sz="2400" dirty="0" smtClean="0">
                <a:solidFill>
                  <a:srgbClr val="7F7F7F"/>
                </a:solidFill>
                <a:latin typeface="+mn-lt"/>
              </a:rPr>
              <a:t>Other IOC’s (Registry Keys, dropped files, command files, </a:t>
            </a:r>
            <a:r>
              <a:rPr lang="en-US" sz="2400" dirty="0" err="1" smtClean="0">
                <a:solidFill>
                  <a:srgbClr val="7F7F7F"/>
                </a:solidFill>
                <a:latin typeface="+mn-lt"/>
              </a:rPr>
              <a:t>executables</a:t>
            </a:r>
            <a:r>
              <a:rPr lang="en-US" sz="2400" dirty="0" smtClean="0">
                <a:solidFill>
                  <a:srgbClr val="7F7F7F"/>
                </a:solidFill>
                <a:latin typeface="+mn-lt"/>
              </a:rPr>
              <a:t>, etc.)</a:t>
            </a:r>
          </a:p>
          <a:p>
            <a:pPr algn="l" defTabSz="394678">
              <a:lnSpc>
                <a:spcPct val="60000"/>
              </a:lnSpc>
              <a:spcBef>
                <a:spcPts val="2812"/>
              </a:spcBef>
              <a:defRPr sz="1800">
                <a:solidFill>
                  <a:srgbClr val="000000"/>
                </a:solidFill>
              </a:defRPr>
            </a:pPr>
            <a:r>
              <a:rPr lang="en-US" sz="2400" dirty="0" smtClean="0">
                <a:solidFill>
                  <a:srgbClr val="7F7F7F"/>
                </a:solidFill>
                <a:latin typeface="+mn-lt"/>
              </a:rPr>
              <a:t>Meaningful Correlations</a:t>
            </a:r>
          </a:p>
          <a:p>
            <a:pPr algn="l" defTabSz="394678">
              <a:lnSpc>
                <a:spcPct val="60000"/>
              </a:lnSpc>
              <a:spcBef>
                <a:spcPts val="2812"/>
              </a:spcBef>
              <a:defRPr sz="1800">
                <a:solidFill>
                  <a:srgbClr val="000000"/>
                </a:solidFill>
              </a:defRPr>
            </a:pPr>
            <a:r>
              <a:rPr lang="en-US" sz="2400" dirty="0" smtClean="0">
                <a:solidFill>
                  <a:srgbClr val="7F7F7F"/>
                </a:solidFill>
                <a:latin typeface="+mn-lt"/>
              </a:rPr>
              <a:t>Significant data to assist the 2nd analyst</a:t>
            </a:r>
            <a:endParaRPr lang="en-US" sz="2400" dirty="0">
              <a:solidFill>
                <a:srgbClr val="7F7F7F"/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extShape 1"/>
          <p:cNvSpPr txBox="1"/>
          <p:nvPr/>
        </p:nvSpPr>
        <p:spPr>
          <a:xfrm>
            <a:off x="684000" y="693000"/>
            <a:ext cx="7810200" cy="77148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zh-CN" sz="3600" dirty="0">
                <a:solidFill>
                  <a:srgbClr val="7F7F7F"/>
                </a:solidFill>
                <a:latin typeface="+mj-lt"/>
              </a:rPr>
              <a:t>what we (typically) don’t share</a:t>
            </a:r>
            <a:endParaRPr sz="3600" dirty="0">
              <a:solidFill>
                <a:srgbClr val="7F7F7F"/>
              </a:solidFill>
              <a:latin typeface="+mj-lt"/>
            </a:endParaRPr>
          </a:p>
        </p:txBody>
      </p:sp>
      <p:sp>
        <p:nvSpPr>
          <p:cNvPr id="278" name="TextShape 2"/>
          <p:cNvSpPr txBox="1"/>
          <p:nvPr/>
        </p:nvSpPr>
        <p:spPr>
          <a:xfrm>
            <a:off x="684000" y="3069360"/>
            <a:ext cx="7810200" cy="1800000"/>
          </a:xfrm>
          <a:prstGeom prst="rect">
            <a:avLst/>
          </a:prstGeom>
        </p:spPr>
        <p:txBody>
          <a:bodyPr lIns="64440" tIns="32040" rIns="64440" bIns="32040"/>
          <a:lstStyle/>
          <a:p>
            <a:pPr>
              <a:lnSpc>
                <a:spcPct val="100000"/>
              </a:lnSpc>
            </a:pPr>
            <a:r>
              <a:rPr lang="zh-CN" sz="2400" dirty="0">
                <a:solidFill>
                  <a:srgbClr val="7F7F7F"/>
                </a:solidFill>
                <a:latin typeface="Arial"/>
              </a:rPr>
              <a:t>internal infrastructure (internal networks, ip’s)</a:t>
            </a:r>
            <a:endParaRPr sz="2400" dirty="0">
              <a:solidFill>
                <a:srgbClr val="7F7F7F"/>
              </a:solidFill>
            </a:endParaRPr>
          </a:p>
          <a:p>
            <a:pPr>
              <a:lnSpc>
                <a:spcPct val="100000"/>
              </a:lnSpc>
            </a:pPr>
            <a:endParaRPr sz="2400" dirty="0">
              <a:solidFill>
                <a:srgbClr val="7F7F7F"/>
              </a:solidFill>
            </a:endParaRPr>
          </a:p>
          <a:p>
            <a:pPr>
              <a:lnSpc>
                <a:spcPct val="100000"/>
              </a:lnSpc>
            </a:pPr>
            <a:r>
              <a:rPr lang="zh-CN" sz="2400" dirty="0">
                <a:solidFill>
                  <a:srgbClr val="7F7F7F"/>
                </a:solidFill>
                <a:latin typeface="Arial"/>
              </a:rPr>
              <a:t>0day application and system vulnerabilities (unpublished)</a:t>
            </a:r>
            <a:endParaRPr sz="2400" dirty="0">
              <a:solidFill>
                <a:srgbClr val="7F7F7F"/>
              </a:solidFill>
            </a:endParaRPr>
          </a:p>
          <a:p>
            <a:pPr>
              <a:lnSpc>
                <a:spcPct val="100000"/>
              </a:lnSpc>
            </a:pPr>
            <a:endParaRPr sz="2400" dirty="0">
              <a:solidFill>
                <a:srgbClr val="7F7F7F"/>
              </a:solidFill>
            </a:endParaRPr>
          </a:p>
          <a:p>
            <a:pPr>
              <a:lnSpc>
                <a:spcPct val="100000"/>
              </a:lnSpc>
            </a:pPr>
            <a:r>
              <a:rPr lang="zh-CN" sz="2400" dirty="0">
                <a:solidFill>
                  <a:srgbClr val="7F7F7F"/>
                </a:solidFill>
                <a:latin typeface="Arial"/>
              </a:rPr>
              <a:t>target specific data (individuals, accounts, ip addrs, etc)</a:t>
            </a:r>
            <a:endParaRPr sz="2400" dirty="0">
              <a:solidFill>
                <a:srgbClr val="7F7F7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971640" y="2329710"/>
            <a:ext cx="7488000" cy="1142640"/>
          </a:xfrm>
          <a:prstGeom prst="rect">
            <a:avLst/>
          </a:prstGeom>
        </p:spPr>
        <p:txBody>
          <a:bodyPr anchor="ctr"/>
          <a:lstStyle/>
          <a:p>
            <a:r>
              <a:rPr lang="zh-CN" sz="4000" dirty="0">
                <a:solidFill>
                  <a:schemeClr val="bg1">
                    <a:lumMod val="75000"/>
                  </a:schemeClr>
                </a:solidFill>
                <a:latin typeface="+mj-lt"/>
                <a:cs typeface="Arial"/>
              </a:rPr>
              <a:t>X-Force </a:t>
            </a:r>
            <a:r>
              <a:rPr lang="zh-CN" sz="4000" dirty="0" smtClean="0">
                <a:solidFill>
                  <a:schemeClr val="bg1">
                    <a:lumMod val="75000"/>
                  </a:schemeClr>
                </a:solidFill>
                <a:latin typeface="+mj-lt"/>
                <a:cs typeface="Arial"/>
              </a:rPr>
              <a:t>Exchange</a:t>
            </a:r>
            <a:endParaRPr lang="en-US" altLang="zh-CN" sz="4000" dirty="0">
              <a:solidFill>
                <a:schemeClr val="bg1">
                  <a:lumMod val="75000"/>
                </a:schemeClr>
              </a:solidFill>
              <a:latin typeface="+mj-lt"/>
              <a:cs typeface="Arial"/>
            </a:endParaRPr>
          </a:p>
        </p:txBody>
      </p:sp>
      <p:sp>
        <p:nvSpPr>
          <p:cNvPr id="243" name="TextShape 3"/>
          <p:cNvSpPr txBox="1"/>
          <p:nvPr/>
        </p:nvSpPr>
        <p:spPr>
          <a:xfrm>
            <a:off x="6309360" y="5212080"/>
            <a:ext cx="2408760" cy="52056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000" dirty="0">
                <a:latin typeface="Arial"/>
              </a:rPr>
              <a:t>Ron Williams, STSM, Principal Architect</a:t>
            </a:r>
            <a:endParaRPr dirty="0"/>
          </a:p>
          <a:p>
            <a:pPr algn="r">
              <a:lnSpc>
                <a:spcPct val="100000"/>
              </a:lnSpc>
            </a:pPr>
            <a:r>
              <a:rPr lang="en-US" sz="1000" dirty="0">
                <a:latin typeface="Arial"/>
              </a:rPr>
              <a:t>IBM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1905000" y="3352272"/>
            <a:ext cx="5555710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The Concrete Value </a:t>
            </a:r>
          </a:p>
          <a:p>
            <a:pPr algn="r"/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of  Threat Intelligence Sharing</a:t>
            </a:r>
          </a:p>
          <a:p>
            <a:pPr algn="r"/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and IBM X-Force Practice</a:t>
            </a:r>
          </a:p>
          <a:p>
            <a:pPr algn="r"/>
            <a:endParaRPr lang="en-US" sz="2400" dirty="0">
              <a:solidFill>
                <a:schemeClr val="bg1">
                  <a:lumMod val="75000"/>
                </a:schemeClr>
              </a:solidFill>
              <a:latin typeface="Arial"/>
              <a:cs typeface="Arial"/>
            </a:endParaRPr>
          </a:p>
          <a:p>
            <a:pPr algn="r"/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Ron Williams, STSM</a:t>
            </a:r>
          </a:p>
          <a:p>
            <a:pPr algn="r"/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Chief Architect, Infrastructure Security</a:t>
            </a:r>
          </a:p>
          <a:p>
            <a:pPr algn="r"/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IBM Security</a:t>
            </a:r>
            <a:endParaRPr lang="en-US" dirty="0">
              <a:solidFill>
                <a:schemeClr val="bg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0558"/>
            <a:ext cx="8229240" cy="638202"/>
          </a:xfrm>
        </p:spPr>
        <p:txBody>
          <a:bodyPr/>
          <a:lstStyle/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Threat Intelligence – Enabling Machine Processing 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478440" y="1888560"/>
            <a:ext cx="8208000" cy="3787026"/>
          </a:xfrm>
        </p:spPr>
        <p:txBody>
          <a:bodyPr/>
          <a:lstStyle/>
          <a:p>
            <a:r>
              <a:rPr lang="en-US" sz="2400" dirty="0" smtClean="0">
                <a:solidFill>
                  <a:srgbClr val="595959"/>
                </a:solidFill>
              </a:rPr>
              <a:t>Making Threat Data and Intelligence Available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595959"/>
                </a:solidFill>
              </a:rPr>
              <a:t>For the Human Analyst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595959"/>
                </a:solidFill>
              </a:rPr>
              <a:t>For the Human Analysts Tools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595959"/>
                </a:solidFill>
              </a:rPr>
              <a:t>Building and Threat Intelligence Ecosystem</a:t>
            </a:r>
          </a:p>
          <a:p>
            <a:endParaRPr lang="en-US" sz="24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4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9-29 at 07.00.0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75" y="623188"/>
            <a:ext cx="7318998" cy="565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86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5835"/>
            <a:ext cx="8229240" cy="1145160"/>
          </a:xfrm>
        </p:spPr>
        <p:txBody>
          <a:bodyPr/>
          <a:lstStyle/>
          <a:p>
            <a:r>
              <a:rPr lang="en-US" sz="3600" dirty="0" smtClean="0">
                <a:solidFill>
                  <a:srgbClr val="7F7F7F"/>
                </a:solidFill>
              </a:rPr>
              <a:t>Accessing X-Force Exchange API</a:t>
            </a:r>
            <a:endParaRPr lang="en-US" sz="3600" dirty="0">
              <a:solidFill>
                <a:srgbClr val="7F7F7F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90057" y="4832546"/>
            <a:ext cx="5008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https://</a:t>
            </a:r>
            <a:r>
              <a:rPr lang="en-US" sz="2400" dirty="0" err="1">
                <a:solidFill>
                  <a:srgbClr val="7F7F7F"/>
                </a:solidFill>
              </a:rPr>
              <a:t>api.xforce.ibmcloud.com</a:t>
            </a:r>
            <a:r>
              <a:rPr lang="en-US" sz="2400" dirty="0">
                <a:solidFill>
                  <a:srgbClr val="7F7F7F"/>
                </a:solidFill>
              </a:rPr>
              <a:t>/doc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410995"/>
            <a:ext cx="2904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7F7F7F"/>
                </a:solidFill>
              </a:rPr>
              <a:t>Public (free) Access</a:t>
            </a:r>
            <a:endParaRPr lang="en-US" sz="2400" dirty="0">
              <a:solidFill>
                <a:srgbClr val="7F7F7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90057" y="3512753"/>
            <a:ext cx="53510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https://</a:t>
            </a:r>
            <a:r>
              <a:rPr lang="en-US" sz="2400" dirty="0" err="1">
                <a:solidFill>
                  <a:srgbClr val="7F7F7F"/>
                </a:solidFill>
              </a:rPr>
              <a:t>exchange.xforce.ibmcloud.com</a:t>
            </a:r>
            <a:endParaRPr lang="en-US" sz="2400" dirty="0">
              <a:solidFill>
                <a:srgbClr val="7F7F7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44554" y="3020495"/>
            <a:ext cx="27335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7F7F7F"/>
                </a:solidFill>
              </a:rPr>
              <a:t>X-Force Exchange</a:t>
            </a:r>
            <a:endParaRPr lang="en-US" sz="2400" dirty="0">
              <a:solidFill>
                <a:srgbClr val="7F7F7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44554" y="4337118"/>
            <a:ext cx="3298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7F7F7F"/>
                </a:solidFill>
              </a:rPr>
              <a:t>X-Force Exchange API</a:t>
            </a:r>
            <a:endParaRPr lang="en-US" sz="24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291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/>
          </p:nvPr>
        </p:nvSpPr>
        <p:spPr>
          <a:xfrm>
            <a:off x="457200" y="1005464"/>
            <a:ext cx="8229240" cy="5093476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Who’s Using X-Force Exchange?</a:t>
            </a:r>
          </a:p>
          <a:p>
            <a:pPr>
              <a:lnSpc>
                <a:spcPct val="120000"/>
              </a:lnSpc>
            </a:pPr>
            <a:endParaRPr lang="en-US" sz="36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Threat Researchers – Aggregating IP, URL, Malware, and Vulnerability reports into Collections</a:t>
            </a:r>
          </a:p>
          <a:p>
            <a:pPr>
              <a:lnSpc>
                <a:spcPct val="120000"/>
              </a:lnSpc>
            </a:pPr>
            <a:endParaRPr lang="en-US" sz="8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rgbClr val="7F7F7F"/>
                </a:solidFill>
              </a:rPr>
              <a:t>Customers in Finance, Banking, Retail, and Energy</a:t>
            </a:r>
          </a:p>
          <a:p>
            <a:pPr>
              <a:lnSpc>
                <a:spcPct val="120000"/>
              </a:lnSpc>
            </a:pPr>
            <a:endParaRPr lang="en-US" sz="800" dirty="0" smtClean="0">
              <a:solidFill>
                <a:srgbClr val="7F7F7F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rgbClr val="262626"/>
                </a:solidFill>
              </a:rPr>
              <a:t>Managed Security Services Analysts – Using Collections to create report with historical threat information for operations.</a:t>
            </a:r>
          </a:p>
          <a:p>
            <a:pPr>
              <a:lnSpc>
                <a:spcPct val="120000"/>
              </a:lnSpc>
            </a:pPr>
            <a:endParaRPr lang="en-US" sz="800" dirty="0" smtClean="0">
              <a:solidFill>
                <a:srgbClr val="262626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rgbClr val="7F7F7F"/>
                </a:solidFill>
              </a:rPr>
              <a:t>3</a:t>
            </a:r>
            <a:r>
              <a:rPr lang="en-US" sz="2400" baseline="30000" dirty="0" smtClean="0">
                <a:solidFill>
                  <a:srgbClr val="7F7F7F"/>
                </a:solidFill>
              </a:rPr>
              <a:t>rd</a:t>
            </a:r>
            <a:r>
              <a:rPr lang="en-US" sz="2400" dirty="0" smtClean="0">
                <a:solidFill>
                  <a:srgbClr val="7F7F7F"/>
                </a:solidFill>
              </a:rPr>
              <a:t> Party Developers building SDK’s to integrate X-Force Exchange Data with their own offerings (</a:t>
            </a:r>
            <a:r>
              <a:rPr lang="en-US" sz="2400" dirty="0" err="1" smtClean="0">
                <a:solidFill>
                  <a:srgbClr val="7F7F7F"/>
                </a:solidFill>
              </a:rPr>
              <a:t>GitHub</a:t>
            </a:r>
            <a:r>
              <a:rPr lang="en-US" sz="2400" dirty="0" smtClean="0">
                <a:solidFill>
                  <a:srgbClr val="7F7F7F"/>
                </a:solidFill>
              </a:rPr>
              <a:t>)</a:t>
            </a:r>
            <a:endParaRPr lang="en-US" sz="24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616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/>
          </p:nvPr>
        </p:nvSpPr>
        <p:spPr>
          <a:xfrm>
            <a:off x="457200" y="2513663"/>
            <a:ext cx="8229240" cy="1270062"/>
          </a:xfrm>
        </p:spPr>
        <p:txBody>
          <a:bodyPr/>
          <a:lstStyle/>
          <a:p>
            <a:r>
              <a:rPr lang="en-US" sz="4000" dirty="0" smtClean="0">
                <a:solidFill>
                  <a:srgbClr val="595959"/>
                </a:solidFill>
              </a:rPr>
              <a:t>Accessing the API</a:t>
            </a:r>
            <a:endParaRPr lang="en-US" sz="40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44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9-29 at 06.49.4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05" y="640235"/>
            <a:ext cx="7415046" cy="56075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9-29 at 15.29.1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991"/>
            <a:ext cx="5359400" cy="749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2081" y="1944780"/>
            <a:ext cx="7948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595959"/>
                </a:solidFill>
              </a:rPr>
              <a:t>Request (curl)</a:t>
            </a:r>
          </a:p>
          <a:p>
            <a:r>
              <a:rPr lang="en-US" dirty="0" smtClean="0">
                <a:solidFill>
                  <a:srgbClr val="595959"/>
                </a:solidFill>
              </a:rPr>
              <a:t>curl </a:t>
            </a:r>
            <a:r>
              <a:rPr lang="en-US" dirty="0">
                <a:solidFill>
                  <a:srgbClr val="595959"/>
                </a:solidFill>
              </a:rPr>
              <a:t>-X GET --header "Accept: application/</a:t>
            </a:r>
            <a:r>
              <a:rPr lang="en-US" dirty="0" err="1" smtClean="0">
                <a:solidFill>
                  <a:srgbClr val="595959"/>
                </a:solidFill>
              </a:rPr>
              <a:t>json</a:t>
            </a:r>
            <a:r>
              <a:rPr lang="en-US" dirty="0" smtClean="0">
                <a:solidFill>
                  <a:srgbClr val="595959"/>
                </a:solidFill>
              </a:rPr>
              <a:t>”</a:t>
            </a:r>
          </a:p>
          <a:p>
            <a:r>
              <a:rPr lang="en-US" dirty="0" smtClean="0">
                <a:solidFill>
                  <a:srgbClr val="595959"/>
                </a:solidFill>
              </a:rPr>
              <a:t>	"</a:t>
            </a:r>
            <a:r>
              <a:rPr lang="en-US" dirty="0">
                <a:solidFill>
                  <a:srgbClr val="595959"/>
                </a:solidFill>
              </a:rPr>
              <a:t>https://</a:t>
            </a:r>
            <a:r>
              <a:rPr lang="en-US" dirty="0" err="1">
                <a:solidFill>
                  <a:srgbClr val="595959"/>
                </a:solidFill>
              </a:rPr>
              <a:t>api.xforce.ibmcloud.com</a:t>
            </a:r>
            <a:r>
              <a:rPr lang="en-US" dirty="0">
                <a:solidFill>
                  <a:srgbClr val="595959"/>
                </a:solidFill>
              </a:rPr>
              <a:t>/</a:t>
            </a:r>
            <a:r>
              <a:rPr lang="en-US" dirty="0" err="1">
                <a:solidFill>
                  <a:srgbClr val="595959"/>
                </a:solidFill>
              </a:rPr>
              <a:t>auth</a:t>
            </a:r>
            <a:r>
              <a:rPr lang="en-US" dirty="0">
                <a:solidFill>
                  <a:srgbClr val="595959"/>
                </a:solidFill>
              </a:rPr>
              <a:t>/</a:t>
            </a:r>
            <a:r>
              <a:rPr lang="en-US" dirty="0" err="1">
                <a:solidFill>
                  <a:srgbClr val="595959"/>
                </a:solidFill>
              </a:rPr>
              <a:t>anonymousToken</a:t>
            </a:r>
            <a:r>
              <a:rPr lang="en-US" dirty="0">
                <a:solidFill>
                  <a:srgbClr val="595959"/>
                </a:solidFill>
              </a:rPr>
              <a:t>"</a:t>
            </a:r>
            <a:endParaRPr lang="en-US" dirty="0">
              <a:solidFill>
                <a:srgbClr val="59595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51885" y="3167856"/>
            <a:ext cx="6125896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595959"/>
                </a:solidFill>
              </a:rPr>
              <a:t>Response Body: </a:t>
            </a:r>
          </a:p>
          <a:p>
            <a:r>
              <a:rPr lang="en-US" dirty="0" smtClean="0">
                <a:solidFill>
                  <a:srgbClr val="595959"/>
                </a:solidFill>
              </a:rPr>
              <a:t>{</a:t>
            </a:r>
            <a:endParaRPr lang="en-US" dirty="0">
              <a:solidFill>
                <a:srgbClr val="595959"/>
              </a:solidFill>
            </a:endParaRPr>
          </a:p>
          <a:p>
            <a:r>
              <a:rPr lang="en-US" dirty="0">
                <a:solidFill>
                  <a:srgbClr val="595959"/>
                </a:solidFill>
              </a:rPr>
              <a:t>  "</a:t>
            </a:r>
            <a:r>
              <a:rPr lang="en-US" dirty="0" smtClean="0">
                <a:solidFill>
                  <a:srgbClr val="595959"/>
                </a:solidFill>
              </a:rPr>
              <a:t>token”: &lt;</a:t>
            </a:r>
            <a:r>
              <a:rPr lang="en-US" dirty="0" err="1" smtClean="0">
                <a:solidFill>
                  <a:srgbClr val="595959"/>
                </a:solidFill>
              </a:rPr>
              <a:t>jwt</a:t>
            </a:r>
            <a:r>
              <a:rPr lang="en-US" dirty="0" smtClean="0">
                <a:solidFill>
                  <a:srgbClr val="595959"/>
                </a:solidFill>
              </a:rPr>
              <a:t>&gt;</a:t>
            </a:r>
          </a:p>
          <a:p>
            <a:r>
              <a:rPr lang="en-US" dirty="0" smtClean="0">
                <a:solidFill>
                  <a:srgbClr val="595959"/>
                </a:solidFill>
              </a:rPr>
              <a:t>}</a:t>
            </a:r>
          </a:p>
          <a:p>
            <a:endParaRPr lang="en-US" dirty="0">
              <a:solidFill>
                <a:srgbClr val="595959"/>
              </a:solidFill>
            </a:endParaRPr>
          </a:p>
          <a:p>
            <a:r>
              <a:rPr lang="en-US" dirty="0" smtClean="0">
                <a:solidFill>
                  <a:srgbClr val="595959"/>
                </a:solidFill>
              </a:rPr>
              <a:t>The &lt;</a:t>
            </a:r>
            <a:r>
              <a:rPr lang="en-US" dirty="0" err="1" smtClean="0">
                <a:solidFill>
                  <a:srgbClr val="595959"/>
                </a:solidFill>
              </a:rPr>
              <a:t>jwt</a:t>
            </a:r>
            <a:r>
              <a:rPr lang="en-US" dirty="0" smtClean="0">
                <a:solidFill>
                  <a:srgbClr val="595959"/>
                </a:solidFill>
              </a:rPr>
              <a:t>&gt; goes into Authorization Headers for subsequent</a:t>
            </a:r>
          </a:p>
          <a:p>
            <a:r>
              <a:rPr lang="en-US" dirty="0" smtClean="0">
                <a:solidFill>
                  <a:srgbClr val="595959"/>
                </a:solidFill>
              </a:rPr>
              <a:t>requests like this:</a:t>
            </a:r>
          </a:p>
          <a:p>
            <a:endParaRPr lang="en-US" dirty="0" smtClean="0">
              <a:solidFill>
                <a:srgbClr val="595959"/>
              </a:solidFill>
            </a:endParaRPr>
          </a:p>
          <a:p>
            <a:r>
              <a:rPr lang="en-US" dirty="0">
                <a:solidFill>
                  <a:srgbClr val="595959"/>
                </a:solidFill>
              </a:rPr>
              <a:t>curl -X GET --header "Accept: application/</a:t>
            </a:r>
            <a:r>
              <a:rPr lang="en-US" dirty="0" err="1" smtClean="0">
                <a:solidFill>
                  <a:srgbClr val="595959"/>
                </a:solidFill>
              </a:rPr>
              <a:t>json</a:t>
            </a:r>
            <a:r>
              <a:rPr lang="en-US" dirty="0" smtClean="0">
                <a:solidFill>
                  <a:srgbClr val="595959"/>
                </a:solidFill>
              </a:rPr>
              <a:t>”</a:t>
            </a:r>
          </a:p>
          <a:p>
            <a:r>
              <a:rPr lang="en-US" dirty="0">
                <a:solidFill>
                  <a:srgbClr val="595959"/>
                </a:solidFill>
              </a:rPr>
              <a:t>	</a:t>
            </a:r>
            <a:r>
              <a:rPr lang="en-US" dirty="0" smtClean="0">
                <a:solidFill>
                  <a:srgbClr val="595959"/>
                </a:solidFill>
              </a:rPr>
              <a:t>--header “Authorization: “Bearer &lt;</a:t>
            </a:r>
            <a:r>
              <a:rPr lang="en-US" dirty="0" err="1" smtClean="0">
                <a:solidFill>
                  <a:srgbClr val="595959"/>
                </a:solidFill>
              </a:rPr>
              <a:t>jwt</a:t>
            </a:r>
            <a:r>
              <a:rPr lang="en-US" dirty="0" smtClean="0">
                <a:solidFill>
                  <a:srgbClr val="595959"/>
                </a:solidFill>
              </a:rPr>
              <a:t>&gt;”</a:t>
            </a:r>
            <a:endParaRPr lang="en-US" dirty="0">
              <a:solidFill>
                <a:srgbClr val="595959"/>
              </a:solidFill>
            </a:endParaRPr>
          </a:p>
          <a:p>
            <a:endParaRPr lang="en-US" dirty="0" smtClean="0">
              <a:solidFill>
                <a:srgbClr val="595959"/>
              </a:solidFill>
            </a:endParaRPr>
          </a:p>
          <a:p>
            <a:endParaRPr lang="en-US" dirty="0">
              <a:solidFill>
                <a:srgbClr val="595959"/>
              </a:solidFill>
            </a:endParaRPr>
          </a:p>
          <a:p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711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3524" y="1343291"/>
            <a:ext cx="7050635" cy="5525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595959"/>
                </a:solidFill>
              </a:rPr>
              <a:t>curl -X GET --header "Accept: application/</a:t>
            </a:r>
            <a:r>
              <a:rPr lang="en-US" sz="1400" dirty="0" err="1">
                <a:solidFill>
                  <a:srgbClr val="595959"/>
                </a:solidFill>
              </a:rPr>
              <a:t>json</a:t>
            </a:r>
            <a:r>
              <a:rPr lang="en-US" sz="1400" dirty="0">
                <a:solidFill>
                  <a:srgbClr val="595959"/>
                </a:solidFill>
              </a:rPr>
              <a:t>" --header "Authorization: Bearer </a:t>
            </a:r>
            <a:r>
              <a:rPr lang="en-US" sz="1400" dirty="0">
                <a:solidFill>
                  <a:srgbClr val="595959"/>
                </a:solidFill>
              </a:rPr>
              <a:t>&lt;</a:t>
            </a:r>
            <a:r>
              <a:rPr lang="en-US" sz="1400" dirty="0" err="1" smtClean="0">
                <a:solidFill>
                  <a:srgbClr val="595959"/>
                </a:solidFill>
              </a:rPr>
              <a:t>jwt</a:t>
            </a:r>
            <a:r>
              <a:rPr lang="en-US" sz="1400" dirty="0" smtClean="0">
                <a:solidFill>
                  <a:srgbClr val="595959"/>
                </a:solidFill>
              </a:rPr>
              <a:t>&gt;” 							https</a:t>
            </a:r>
            <a:r>
              <a:rPr lang="en-US" sz="1400" dirty="0">
                <a:solidFill>
                  <a:srgbClr val="595959"/>
                </a:solidFill>
              </a:rPr>
              <a:t>://</a:t>
            </a:r>
            <a:r>
              <a:rPr lang="en-US" sz="1400" dirty="0" err="1">
                <a:solidFill>
                  <a:srgbClr val="595959"/>
                </a:solidFill>
              </a:rPr>
              <a:t>api.xforce.ibmcloud.com</a:t>
            </a:r>
            <a:r>
              <a:rPr lang="en-US" sz="1400" dirty="0">
                <a:solidFill>
                  <a:srgbClr val="595959"/>
                </a:solidFill>
              </a:rPr>
              <a:t>/</a:t>
            </a:r>
            <a:r>
              <a:rPr lang="en-US" sz="1400" dirty="0" err="1">
                <a:solidFill>
                  <a:srgbClr val="595959"/>
                </a:solidFill>
              </a:rPr>
              <a:t>ipr</a:t>
            </a:r>
            <a:r>
              <a:rPr lang="en-US" sz="1400" dirty="0">
                <a:solidFill>
                  <a:srgbClr val="595959"/>
                </a:solidFill>
              </a:rPr>
              <a:t>/1.2.3.4"</a:t>
            </a:r>
          </a:p>
          <a:p>
            <a:pPr>
              <a:lnSpc>
                <a:spcPct val="90000"/>
              </a:lnSpc>
            </a:pPr>
            <a:endParaRPr lang="sk-SK" sz="1400" dirty="0" smtClean="0">
              <a:solidFill>
                <a:srgbClr val="595959"/>
              </a:solidFill>
            </a:endParaRPr>
          </a:p>
          <a:p>
            <a:pPr>
              <a:lnSpc>
                <a:spcPct val="90000"/>
              </a:lnSpc>
            </a:pPr>
            <a:r>
              <a:rPr lang="sk-SK" sz="1400" dirty="0" smtClean="0">
                <a:solidFill>
                  <a:srgbClr val="595959"/>
                </a:solidFill>
              </a:rPr>
              <a:t>Response (partial) in JSON Format</a:t>
            </a:r>
            <a:endParaRPr lang="sk-SK" sz="1400" dirty="0">
              <a:solidFill>
                <a:srgbClr val="595959"/>
              </a:solidFill>
            </a:endParaRPr>
          </a:p>
          <a:p>
            <a:pPr>
              <a:lnSpc>
                <a:spcPct val="90000"/>
              </a:lnSpc>
            </a:pPr>
            <a:r>
              <a:rPr lang="sk-SK" sz="1400" dirty="0" smtClean="0">
                <a:solidFill>
                  <a:srgbClr val="595959"/>
                </a:solidFill>
              </a:rPr>
              <a:t>[ </a:t>
            </a:r>
            <a:r>
              <a:rPr lang="sk-SK" sz="1400" dirty="0">
                <a:solidFill>
                  <a:srgbClr val="595959"/>
                </a:solidFill>
              </a:rPr>
              <a:t>{</a:t>
            </a:r>
          </a:p>
          <a:p>
            <a:pPr>
              <a:lnSpc>
                <a:spcPct val="90000"/>
              </a:lnSpc>
            </a:pPr>
            <a:r>
              <a:rPr lang="sk-SK" sz="1400" dirty="0">
                <a:solidFill>
                  <a:srgbClr val="595959"/>
                </a:solidFill>
              </a:rPr>
              <a:t>      "ip": "1.2.3.4",</a:t>
            </a:r>
          </a:p>
          <a:p>
            <a:pPr>
              <a:lnSpc>
                <a:spcPct val="90000"/>
              </a:lnSpc>
            </a:pPr>
            <a:r>
              <a:rPr lang="sk-SK" sz="1400" dirty="0">
                <a:solidFill>
                  <a:srgbClr val="595959"/>
                </a:solidFill>
              </a:rPr>
              <a:t>      "cats": {</a:t>
            </a:r>
          </a:p>
          <a:p>
            <a:pPr>
              <a:lnSpc>
                <a:spcPct val="90000"/>
              </a:lnSpc>
            </a:pPr>
            <a:r>
              <a:rPr lang="sk-SK" sz="1400" dirty="0">
                <a:solidFill>
                  <a:srgbClr val="595959"/>
                </a:solidFill>
              </a:rPr>
              <a:t>        "Anonymisation Services": 43,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      "</a:t>
            </a:r>
            <a:r>
              <a:rPr lang="nl-NL" sz="1400" dirty="0" err="1">
                <a:solidFill>
                  <a:srgbClr val="595959"/>
                </a:solidFill>
              </a:rPr>
              <a:t>Malware</a:t>
            </a:r>
            <a:r>
              <a:rPr lang="nl-NL" sz="1400" dirty="0">
                <a:solidFill>
                  <a:srgbClr val="595959"/>
                </a:solidFill>
              </a:rPr>
              <a:t>": 71,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      "</a:t>
            </a:r>
            <a:r>
              <a:rPr lang="nl-NL" sz="1400" dirty="0" err="1">
                <a:solidFill>
                  <a:srgbClr val="595959"/>
                </a:solidFill>
              </a:rPr>
              <a:t>Botnet</a:t>
            </a:r>
            <a:r>
              <a:rPr lang="nl-NL" sz="1400" dirty="0">
                <a:solidFill>
                  <a:srgbClr val="595959"/>
                </a:solidFill>
              </a:rPr>
              <a:t> </a:t>
            </a:r>
            <a:r>
              <a:rPr lang="nl-NL" sz="1400" dirty="0" err="1">
                <a:solidFill>
                  <a:srgbClr val="595959"/>
                </a:solidFill>
              </a:rPr>
              <a:t>Command</a:t>
            </a:r>
            <a:r>
              <a:rPr lang="nl-NL" sz="1400" dirty="0">
                <a:solidFill>
                  <a:srgbClr val="595959"/>
                </a:solidFill>
              </a:rPr>
              <a:t> </a:t>
            </a:r>
            <a:r>
              <a:rPr lang="nl-NL" sz="1400" dirty="0" err="1">
                <a:solidFill>
                  <a:srgbClr val="595959"/>
                </a:solidFill>
              </a:rPr>
              <a:t>and</a:t>
            </a:r>
            <a:r>
              <a:rPr lang="nl-NL" sz="1400" dirty="0">
                <a:solidFill>
                  <a:srgbClr val="595959"/>
                </a:solidFill>
              </a:rPr>
              <a:t> Control Server": 71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    },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    "</a:t>
            </a:r>
            <a:r>
              <a:rPr lang="nl-NL" sz="1400" dirty="0" err="1">
                <a:solidFill>
                  <a:srgbClr val="595959"/>
                </a:solidFill>
              </a:rPr>
              <a:t>reason</a:t>
            </a:r>
            <a:r>
              <a:rPr lang="nl-NL" sz="1400" dirty="0">
                <a:solidFill>
                  <a:srgbClr val="595959"/>
                </a:solidFill>
              </a:rPr>
              <a:t>": "Content found on </a:t>
            </a:r>
            <a:r>
              <a:rPr lang="nl-NL" sz="1400" dirty="0" err="1">
                <a:solidFill>
                  <a:srgbClr val="595959"/>
                </a:solidFill>
              </a:rPr>
              <a:t>multihoster</a:t>
            </a:r>
            <a:r>
              <a:rPr lang="nl-NL" sz="1400" dirty="0">
                <a:solidFill>
                  <a:srgbClr val="595959"/>
                </a:solidFill>
              </a:rPr>
              <a:t>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595959"/>
                </a:solidFill>
              </a:rPr>
              <a:t>      "created": "2015-06-16T09:48:00.000Z",</a:t>
            </a:r>
          </a:p>
          <a:p>
            <a:pPr>
              <a:lnSpc>
                <a:spcPct val="90000"/>
              </a:lnSpc>
            </a:pPr>
            <a:r>
              <a:rPr lang="fr-FR" sz="1400" dirty="0">
                <a:solidFill>
                  <a:srgbClr val="595959"/>
                </a:solidFill>
              </a:rPr>
              <a:t>      "score": 7.1,</a:t>
            </a:r>
          </a:p>
          <a:p>
            <a:pPr>
              <a:lnSpc>
                <a:spcPct val="90000"/>
              </a:lnSpc>
            </a:pPr>
            <a:r>
              <a:rPr lang="sk-SK" sz="1400" dirty="0">
                <a:solidFill>
                  <a:srgbClr val="595959"/>
                </a:solidFill>
              </a:rPr>
              <a:t>      "subnet": "1.2.3.4/32"</a:t>
            </a:r>
          </a:p>
          <a:p>
            <a:pPr>
              <a:lnSpc>
                <a:spcPct val="90000"/>
              </a:lnSpc>
            </a:pPr>
            <a:r>
              <a:rPr lang="sk-SK" sz="1400" dirty="0">
                <a:solidFill>
                  <a:srgbClr val="595959"/>
                </a:solidFill>
              </a:rPr>
              <a:t>    </a:t>
            </a:r>
            <a:r>
              <a:rPr lang="sk-SK" sz="1400" dirty="0" smtClean="0">
                <a:solidFill>
                  <a:srgbClr val="595959"/>
                </a:solidFill>
              </a:rPr>
              <a:t>},</a:t>
            </a:r>
            <a:endParaRPr lang="sk-SK" sz="1400" dirty="0">
              <a:solidFill>
                <a:srgbClr val="595959"/>
              </a:solidFill>
            </a:endParaRPr>
          </a:p>
          <a:p>
            <a:pPr>
              <a:lnSpc>
                <a:spcPct val="90000"/>
              </a:lnSpc>
            </a:pPr>
            <a:r>
              <a:rPr lang="sk-SK" sz="1400" dirty="0">
                <a:solidFill>
                  <a:srgbClr val="595959"/>
                </a:solidFill>
              </a:rPr>
              <a:t>  "cats": {</a:t>
            </a:r>
          </a:p>
          <a:p>
            <a:pPr>
              <a:lnSpc>
                <a:spcPct val="90000"/>
              </a:lnSpc>
            </a:pPr>
            <a:r>
              <a:rPr lang="sk-SK" sz="1400" dirty="0">
                <a:solidFill>
                  <a:srgbClr val="595959"/>
                </a:solidFill>
              </a:rPr>
              <a:t>    "Anonymisation Services": 43,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  "</a:t>
            </a:r>
            <a:r>
              <a:rPr lang="nl-NL" sz="1400" dirty="0" err="1">
                <a:solidFill>
                  <a:srgbClr val="595959"/>
                </a:solidFill>
              </a:rPr>
              <a:t>Malware</a:t>
            </a:r>
            <a:r>
              <a:rPr lang="nl-NL" sz="1400" dirty="0">
                <a:solidFill>
                  <a:srgbClr val="595959"/>
                </a:solidFill>
              </a:rPr>
              <a:t>": 71,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  "</a:t>
            </a:r>
            <a:r>
              <a:rPr lang="nl-NL" sz="1400" dirty="0" err="1">
                <a:solidFill>
                  <a:srgbClr val="595959"/>
                </a:solidFill>
              </a:rPr>
              <a:t>Botnet</a:t>
            </a:r>
            <a:r>
              <a:rPr lang="nl-NL" sz="1400" dirty="0">
                <a:solidFill>
                  <a:srgbClr val="595959"/>
                </a:solidFill>
              </a:rPr>
              <a:t> </a:t>
            </a:r>
            <a:r>
              <a:rPr lang="nl-NL" sz="1400" dirty="0" err="1">
                <a:solidFill>
                  <a:srgbClr val="595959"/>
                </a:solidFill>
              </a:rPr>
              <a:t>Command</a:t>
            </a:r>
            <a:r>
              <a:rPr lang="nl-NL" sz="1400" dirty="0">
                <a:solidFill>
                  <a:srgbClr val="595959"/>
                </a:solidFill>
              </a:rPr>
              <a:t> </a:t>
            </a:r>
            <a:r>
              <a:rPr lang="nl-NL" sz="1400" dirty="0" err="1">
                <a:solidFill>
                  <a:srgbClr val="595959"/>
                </a:solidFill>
              </a:rPr>
              <a:t>and</a:t>
            </a:r>
            <a:r>
              <a:rPr lang="nl-NL" sz="1400" dirty="0">
                <a:solidFill>
                  <a:srgbClr val="595959"/>
                </a:solidFill>
              </a:rPr>
              <a:t> Control Server": 71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},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"</a:t>
            </a:r>
            <a:r>
              <a:rPr lang="nl-NL" sz="1400" dirty="0" err="1">
                <a:solidFill>
                  <a:srgbClr val="595959"/>
                </a:solidFill>
              </a:rPr>
              <a:t>geo</a:t>
            </a:r>
            <a:r>
              <a:rPr lang="nl-NL" sz="1400" dirty="0">
                <a:solidFill>
                  <a:srgbClr val="595959"/>
                </a:solidFill>
              </a:rPr>
              <a:t>": {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  "country": "Australia",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  "</a:t>
            </a:r>
            <a:r>
              <a:rPr lang="nl-NL" sz="1400" dirty="0" err="1">
                <a:solidFill>
                  <a:srgbClr val="595959"/>
                </a:solidFill>
              </a:rPr>
              <a:t>countrycode</a:t>
            </a:r>
            <a:r>
              <a:rPr lang="nl-NL" sz="1400" dirty="0">
                <a:solidFill>
                  <a:srgbClr val="595959"/>
                </a:solidFill>
              </a:rPr>
              <a:t>": "AU"</a:t>
            </a:r>
          </a:p>
          <a:p>
            <a:pPr>
              <a:lnSpc>
                <a:spcPct val="90000"/>
              </a:lnSpc>
            </a:pPr>
            <a:r>
              <a:rPr lang="nl-NL" sz="1400" dirty="0">
                <a:solidFill>
                  <a:srgbClr val="595959"/>
                </a:solidFill>
              </a:rPr>
              <a:t>  },</a:t>
            </a:r>
          </a:p>
          <a:p>
            <a:pPr>
              <a:lnSpc>
                <a:spcPct val="90000"/>
              </a:lnSpc>
            </a:pPr>
            <a:r>
              <a:rPr lang="fr-FR" sz="1400" dirty="0">
                <a:solidFill>
                  <a:srgbClr val="595959"/>
                </a:solidFill>
              </a:rPr>
              <a:t>  "score": 7.1</a:t>
            </a:r>
          </a:p>
          <a:p>
            <a:pPr>
              <a:lnSpc>
                <a:spcPct val="90000"/>
              </a:lnSpc>
            </a:pPr>
            <a:r>
              <a:rPr lang="fr-FR" sz="1400" dirty="0" smtClean="0">
                <a:solidFill>
                  <a:srgbClr val="595959"/>
                </a:solidFill>
              </a:rPr>
              <a:t>}]</a:t>
            </a:r>
            <a:endParaRPr lang="en-US" sz="1400" dirty="0">
              <a:solidFill>
                <a:srgbClr val="595959"/>
              </a:solidFill>
            </a:endParaRPr>
          </a:p>
        </p:txBody>
      </p:sp>
      <p:pic>
        <p:nvPicPr>
          <p:cNvPr id="3" name="Picture 2" descr="Screen Shot 2015-09-29 at 07.30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339"/>
            <a:ext cx="9144000" cy="65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084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/>
          </p:nvPr>
        </p:nvSpPr>
        <p:spPr>
          <a:xfrm>
            <a:off x="457200" y="703094"/>
            <a:ext cx="8229240" cy="4878706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TAXII Interface (for STIX Formatted IP, URL, VULN, and User Collections)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6548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9-29 at 06.54.0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93" y="661489"/>
            <a:ext cx="7328428" cy="565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508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612000" y="1269000"/>
            <a:ext cx="7810200" cy="8067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zh-CN" sz="4000" dirty="0">
                <a:solidFill>
                  <a:srgbClr val="7F7F7F"/>
                </a:solidFill>
                <a:latin typeface="+mj-lt"/>
                <a:cs typeface="Arial"/>
              </a:rPr>
              <a:t>Agenda</a:t>
            </a:r>
            <a:endParaRPr sz="4000" dirty="0">
              <a:solidFill>
                <a:srgbClr val="7F7F7F"/>
              </a:solidFill>
              <a:latin typeface="+mj-lt"/>
              <a:cs typeface="Arial"/>
            </a:endParaRPr>
          </a:p>
        </p:txBody>
      </p:sp>
      <p:sp>
        <p:nvSpPr>
          <p:cNvPr id="245" name="TextShape 2"/>
          <p:cNvSpPr txBox="1"/>
          <p:nvPr/>
        </p:nvSpPr>
        <p:spPr>
          <a:xfrm>
            <a:off x="612000" y="2277360"/>
            <a:ext cx="8258040" cy="3672000"/>
          </a:xfrm>
          <a:prstGeom prst="rect">
            <a:avLst/>
          </a:prstGeom>
        </p:spPr>
        <p:txBody>
          <a:bodyPr lIns="64440" tIns="32040" rIns="64440" bIns="32040"/>
          <a:lstStyle/>
          <a:p>
            <a:pPr>
              <a:lnSpc>
                <a:spcPct val="130000"/>
              </a:lnSpc>
            </a:pPr>
            <a:r>
              <a:rPr lang="zh-CN" sz="2400" dirty="0">
                <a:solidFill>
                  <a:srgbClr val="7F7F7F"/>
                </a:solidFill>
                <a:latin typeface="Arial"/>
              </a:rPr>
              <a:t>Threat Analyst Operations - ‘Getting to Go’</a:t>
            </a:r>
            <a:endParaRPr sz="2400" dirty="0">
              <a:solidFill>
                <a:srgbClr val="7F7F7F"/>
              </a:solidFill>
            </a:endParaRPr>
          </a:p>
          <a:p>
            <a:pPr>
              <a:lnSpc>
                <a:spcPct val="130000"/>
              </a:lnSpc>
            </a:pPr>
            <a:r>
              <a:rPr lang="zh-CN" sz="2400" dirty="0" smtClean="0">
                <a:solidFill>
                  <a:srgbClr val="7F7F7F"/>
                </a:solidFill>
                <a:latin typeface="Arial"/>
              </a:rPr>
              <a:t>The </a:t>
            </a:r>
            <a:r>
              <a:rPr lang="zh-CN" sz="2400" dirty="0">
                <a:solidFill>
                  <a:srgbClr val="7F7F7F"/>
                </a:solidFill>
                <a:latin typeface="Arial"/>
              </a:rPr>
              <a:t>Power of Community </a:t>
            </a:r>
            <a:endParaRPr lang="en-US" altLang="zh-CN" sz="2400" dirty="0" smtClean="0">
              <a:solidFill>
                <a:srgbClr val="7F7F7F"/>
              </a:solidFill>
              <a:latin typeface="Arial"/>
            </a:endParaRPr>
          </a:p>
          <a:p>
            <a:pPr>
              <a:lnSpc>
                <a:spcPct val="130000"/>
              </a:lnSpc>
            </a:pPr>
            <a:r>
              <a:rPr lang="zh-CN" sz="2400" dirty="0" smtClean="0">
                <a:solidFill>
                  <a:srgbClr val="7F7F7F"/>
                </a:solidFill>
                <a:latin typeface="Arial"/>
              </a:rPr>
              <a:t>Analyzing</a:t>
            </a:r>
            <a:r>
              <a:rPr lang="zh-CN" sz="2400" dirty="0">
                <a:solidFill>
                  <a:srgbClr val="7F7F7F"/>
                </a:solidFill>
                <a:latin typeface="Arial"/>
              </a:rPr>
              <a:t>, Mitigating, and Sharing Active </a:t>
            </a:r>
            <a:r>
              <a:rPr lang="zh-CN" sz="2400" dirty="0" smtClean="0">
                <a:solidFill>
                  <a:srgbClr val="7F7F7F"/>
                </a:solidFill>
                <a:latin typeface="Arial"/>
              </a:rPr>
              <a:t>Threats</a:t>
            </a:r>
            <a:endParaRPr sz="2400" dirty="0">
              <a:solidFill>
                <a:srgbClr val="7F7F7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9-29 at 06.54.4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7545"/>
            <a:ext cx="9144000" cy="1376087"/>
          </a:xfrm>
          <a:prstGeom prst="rect">
            <a:avLst/>
          </a:prstGeom>
        </p:spPr>
      </p:pic>
      <p:pic>
        <p:nvPicPr>
          <p:cNvPr id="3" name="Picture 2" descr="Screen Shot 2015-09-29 at 06.55.2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1335"/>
            <a:ext cx="9144000" cy="395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12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1490"/>
            <a:ext cx="8229240" cy="757270"/>
          </a:xfrm>
        </p:spPr>
        <p:txBody>
          <a:bodyPr/>
          <a:lstStyle/>
          <a:p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Importance of Threat Intelligence Sharing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357466" y="1834471"/>
            <a:ext cx="8208000" cy="4158630"/>
          </a:xfrm>
        </p:spPr>
        <p:txBody>
          <a:bodyPr/>
          <a:lstStyle/>
          <a:p>
            <a:r>
              <a:rPr lang="en-US" dirty="0" smtClean="0">
                <a:solidFill>
                  <a:srgbClr val="7F7F7F"/>
                </a:solidFill>
              </a:rPr>
              <a:t>Research estimates indicate less than 20% of the IPv4 namespace is analyzed and categorized.</a:t>
            </a:r>
          </a:p>
          <a:p>
            <a:endParaRPr lang="en-US" dirty="0" smtClean="0">
              <a:solidFill>
                <a:srgbClr val="7F7F7F"/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Increasingly, attacks use dynamic </a:t>
            </a:r>
            <a:r>
              <a:rPr lang="en-US" dirty="0" err="1" smtClean="0">
                <a:solidFill>
                  <a:srgbClr val="7F7F7F"/>
                </a:solidFill>
              </a:rPr>
              <a:t>ip</a:t>
            </a:r>
            <a:r>
              <a:rPr lang="en-US" dirty="0" smtClean="0">
                <a:solidFill>
                  <a:srgbClr val="7F7F7F"/>
                </a:solidFill>
              </a:rPr>
              <a:t> addresses and dynamically generated domain names to direct victims to command and control servers. This means that internet scanning and analysis by itself is not sufficient to protect against attack.</a:t>
            </a:r>
          </a:p>
          <a:p>
            <a:endParaRPr lang="en-US" dirty="0">
              <a:solidFill>
                <a:srgbClr val="7F7F7F"/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For IPv4 alone – there are over 4 billion possible endpoints. It is not possible to understand the state of all endpoints instantaneously. IPv6 renders random internet scanning a very low yield activity.</a:t>
            </a:r>
          </a:p>
          <a:p>
            <a:endParaRPr lang="en-US" dirty="0">
              <a:solidFill>
                <a:srgbClr val="7F7F7F"/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The ability to share active attack information with trusted colleagues and communities provides the most current information from which active attacks might be thwarted.</a:t>
            </a:r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862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ustomShape 1"/>
          <p:cNvSpPr/>
          <p:nvPr/>
        </p:nvSpPr>
        <p:spPr>
          <a:xfrm>
            <a:off x="696240" y="4268520"/>
            <a:ext cx="7357680" cy="274680"/>
          </a:xfrm>
          <a:prstGeom prst="rect">
            <a:avLst/>
          </a:prstGeom>
          <a:noFill/>
          <a:ln w="3240"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7F7F7F"/>
                </a:solidFill>
                <a:latin typeface="Arial"/>
                <a:ea typeface="Helvetica Neue Light"/>
              </a:rPr>
              <a:t>– Anonymous</a:t>
            </a:r>
            <a:endParaRPr dirty="0">
              <a:solidFill>
                <a:srgbClr val="7F7F7F"/>
              </a:solidFill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696240" y="2563200"/>
            <a:ext cx="7357680" cy="1562400"/>
          </a:xfrm>
          <a:prstGeom prst="rect">
            <a:avLst/>
          </a:prstGeom>
          <a:noFill/>
          <a:ln w="3240">
            <a:noFill/>
          </a:ln>
        </p:spPr>
        <p:txBody>
          <a:bodyPr lIns="19080" tIns="19080" rIns="19080" bIns="19080" anchor="ctr"/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53585F"/>
                </a:solidFill>
                <a:latin typeface="+mj-lt"/>
                <a:ea typeface="Helvetica Neue Light"/>
              </a:rPr>
              <a:t>The </a:t>
            </a:r>
            <a:r>
              <a:rPr lang="en-US" sz="2400" dirty="0">
                <a:solidFill>
                  <a:srgbClr val="5F327C"/>
                </a:solidFill>
                <a:latin typeface="+mj-lt"/>
                <a:ea typeface="Helvetica Neue Light"/>
              </a:rPr>
              <a:t>Unthinkable</a:t>
            </a:r>
            <a:r>
              <a:rPr lang="en-US" sz="2400" dirty="0">
                <a:solidFill>
                  <a:srgbClr val="53585F"/>
                </a:solidFill>
                <a:latin typeface="+mj-lt"/>
                <a:ea typeface="Helvetica Neue Light"/>
              </a:rPr>
              <a:t> or </a:t>
            </a:r>
            <a:r>
              <a:rPr lang="en-US" sz="2400" dirty="0">
                <a:solidFill>
                  <a:srgbClr val="5F327C"/>
                </a:solidFill>
                <a:latin typeface="+mj-lt"/>
                <a:ea typeface="Helvetica Neue Light"/>
              </a:rPr>
              <a:t>Unacceptable</a:t>
            </a:r>
            <a:r>
              <a:rPr lang="en-US" sz="2400" dirty="0">
                <a:solidFill>
                  <a:srgbClr val="53585F"/>
                </a:solidFill>
                <a:latin typeface="+mj-lt"/>
                <a:ea typeface="Helvetica Neue Light"/>
              </a:rPr>
              <a:t> is not the same as the </a:t>
            </a:r>
            <a:r>
              <a:rPr lang="en-US" sz="2400" dirty="0">
                <a:solidFill>
                  <a:srgbClr val="773F9B"/>
                </a:solidFill>
                <a:latin typeface="+mj-lt"/>
                <a:ea typeface="Helvetica Neue Light"/>
              </a:rPr>
              <a:t>Impossible</a:t>
            </a:r>
            <a:r>
              <a:rPr lang="en-US" sz="2400" dirty="0">
                <a:solidFill>
                  <a:srgbClr val="53585F"/>
                </a:solidFill>
                <a:latin typeface="+mj-lt"/>
                <a:ea typeface="Helvetica Neue Light"/>
              </a:rPr>
              <a:t>.</a:t>
            </a:r>
            <a:endParaRPr sz="2400" dirty="0">
              <a:latin typeface="+mj-lt"/>
            </a:endParaRPr>
          </a:p>
          <a:p>
            <a:pPr>
              <a:lnSpc>
                <a:spcPct val="100000"/>
              </a:lnSpc>
            </a:pPr>
            <a:endParaRPr sz="2400" dirty="0"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164F86"/>
                </a:solidFill>
                <a:latin typeface="+mj-lt"/>
                <a:ea typeface="Helvetica Neue Light"/>
              </a:rPr>
              <a:t>Plan</a:t>
            </a:r>
            <a:r>
              <a:rPr lang="en-US" sz="2400" dirty="0">
                <a:solidFill>
                  <a:srgbClr val="53585F"/>
                </a:solidFill>
                <a:latin typeface="+mj-lt"/>
                <a:ea typeface="Helvetica Neue Light"/>
              </a:rPr>
              <a:t> for it - or it will plan for you.</a:t>
            </a:r>
            <a:endParaRPr sz="24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3887640" y="4709880"/>
            <a:ext cx="4829040" cy="648720"/>
          </a:xfrm>
          <a:prstGeom prst="rect">
            <a:avLst/>
          </a:prstGeom>
          <a:noFill/>
          <a:ln w="3240">
            <a:noFill/>
          </a:ln>
        </p:spPr>
        <p:txBody>
          <a:bodyPr wrap="none" lIns="19080" tIns="19080" rIns="19080" bIns="19080" anchor="ctr"/>
          <a:lstStyle/>
          <a:p>
            <a:pPr algn="r">
              <a:lnSpc>
                <a:spcPct val="100000"/>
              </a:lnSpc>
            </a:pPr>
            <a:r>
              <a:rPr lang="en-US" sz="2000" dirty="0" err="1">
                <a:solidFill>
                  <a:srgbClr val="7F7F7F"/>
                </a:solidFill>
                <a:latin typeface="Arial"/>
              </a:rPr>
              <a:t>ron</a:t>
            </a:r>
            <a:r>
              <a:rPr lang="en-US" sz="2000" dirty="0">
                <a:solidFill>
                  <a:srgbClr val="7F7F7F"/>
                </a:solidFill>
                <a:latin typeface="Arial"/>
              </a:rPr>
              <a:t> </a:t>
            </a:r>
            <a:r>
              <a:rPr lang="en-US" sz="2000" dirty="0" err="1">
                <a:solidFill>
                  <a:srgbClr val="7F7F7F"/>
                </a:solidFill>
                <a:latin typeface="Arial"/>
              </a:rPr>
              <a:t>williams</a:t>
            </a:r>
            <a:r>
              <a:rPr lang="en-US" sz="2000" dirty="0">
                <a:solidFill>
                  <a:srgbClr val="7F7F7F"/>
                </a:solidFill>
                <a:latin typeface="Arial"/>
              </a:rPr>
              <a:t>, senior technical staff member</a:t>
            </a:r>
            <a:endParaRPr dirty="0">
              <a:solidFill>
                <a:srgbClr val="7F7F7F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sz="2000" dirty="0" err="1">
                <a:solidFill>
                  <a:srgbClr val="7F7F7F"/>
                </a:solidFill>
                <a:latin typeface="Arial"/>
              </a:rPr>
              <a:t>ibm</a:t>
            </a:r>
            <a:r>
              <a:rPr lang="en-US" sz="2000" dirty="0">
                <a:solidFill>
                  <a:srgbClr val="7F7F7F"/>
                </a:solidFill>
                <a:latin typeface="Arial"/>
              </a:rPr>
              <a:t> security</a:t>
            </a:r>
            <a:endParaRPr dirty="0">
              <a:solidFill>
                <a:srgbClr val="7F7F7F"/>
              </a:solidFill>
            </a:endParaRPr>
          </a:p>
        </p:txBody>
      </p:sp>
      <p:pic>
        <p:nvPicPr>
          <p:cNvPr id="286" name="86H.jpg"/>
          <p:cNvPicPr/>
          <p:nvPr/>
        </p:nvPicPr>
        <p:blipFill>
          <a:blip r:embed="rId2"/>
          <a:stretch>
            <a:fillRect/>
          </a:stretch>
        </p:blipFill>
        <p:spPr>
          <a:xfrm>
            <a:off x="328541" y="1263960"/>
            <a:ext cx="4373280" cy="2916000"/>
          </a:xfrm>
          <a:prstGeom prst="rect">
            <a:avLst/>
          </a:prstGeom>
          <a:ln w="3240">
            <a:noFill/>
          </a:ln>
        </p:spPr>
      </p:pic>
      <p:sp>
        <p:nvSpPr>
          <p:cNvPr id="287" name="CustomShape 2"/>
          <p:cNvSpPr/>
          <p:nvPr/>
        </p:nvSpPr>
        <p:spPr>
          <a:xfrm>
            <a:off x="5089699" y="2554373"/>
            <a:ext cx="3870720" cy="313200"/>
          </a:xfrm>
          <a:prstGeom prst="rect">
            <a:avLst/>
          </a:prstGeom>
          <a:noFill/>
          <a:ln w="3240">
            <a:noFill/>
          </a:ln>
        </p:spPr>
        <p:txBody>
          <a:bodyPr wrap="none" lIns="19080" tIns="19080" rIns="19080" bIns="19080" anchor="ctr"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7F7F7F"/>
                </a:solidFill>
                <a:latin typeface="Arial"/>
              </a:rPr>
              <a:t>https://</a:t>
            </a:r>
            <a:r>
              <a:rPr lang="en-US" dirty="0" err="1">
                <a:solidFill>
                  <a:srgbClr val="7F7F7F"/>
                </a:solidFill>
                <a:latin typeface="Arial"/>
              </a:rPr>
              <a:t>exchange.xforce.ibmcloud.com</a:t>
            </a:r>
            <a:endParaRPr dirty="0">
              <a:solidFill>
                <a:srgbClr val="7F7F7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59742"/>
            <a:ext cx="8229240" cy="783760"/>
          </a:xfrm>
        </p:spPr>
        <p:txBody>
          <a:bodyPr/>
          <a:lstStyle/>
          <a:p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The Internet is Really – REALLY BIG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457200" y="1888559"/>
            <a:ext cx="8208000" cy="438236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595959"/>
                </a:solidFill>
              </a:rPr>
              <a:t>4.2 Billion IPv4 Addresses (Research indicates visibility to ~1.2 Billion &lt; 25%)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595959"/>
                </a:solidFill>
              </a:rPr>
              <a:t>7x1038 IPv6 Addresses</a:t>
            </a:r>
          </a:p>
          <a:p>
            <a:pPr>
              <a:lnSpc>
                <a:spcPct val="120000"/>
              </a:lnSpc>
            </a:pPr>
            <a:endParaRPr lang="en-US" dirty="0" smtClean="0">
              <a:solidFill>
                <a:srgbClr val="595959"/>
              </a:solidFill>
            </a:endParaRP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595959"/>
                </a:solidFill>
              </a:rPr>
              <a:t>Systematic Scanning &amp; Site Analysis is mathematically infeasible.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595959"/>
              </a:solidFill>
            </a:endParaRP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595959"/>
                </a:solidFill>
              </a:rPr>
              <a:t>Effective Internet Threat Data starts with observables associated with questionable activity.</a:t>
            </a:r>
          </a:p>
          <a:p>
            <a:pPr>
              <a:lnSpc>
                <a:spcPct val="120000"/>
              </a:lnSpc>
            </a:pPr>
            <a:endParaRPr lang="en-US" dirty="0" smtClean="0">
              <a:solidFill>
                <a:srgbClr val="595959"/>
              </a:solidFill>
            </a:endParaRP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595959"/>
                </a:solidFill>
              </a:rPr>
              <a:t>Effective Internet Threat Intelligence starts with intranet observables correlated with Internet Threat Data.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595959"/>
              </a:solidFill>
            </a:endParaRP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595959"/>
                </a:solidFill>
              </a:rPr>
              <a:t>IBM Daily Analyzes 12+ Million Malicious Emails, 10+ Million Web Sites, Generating and updating new threat data across ~1 Billion IPs &amp; URLs</a:t>
            </a:r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874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body"/>
          </p:nvPr>
        </p:nvSpPr>
        <p:spPr>
          <a:xfrm>
            <a:off x="478440" y="1927080"/>
            <a:ext cx="8208000" cy="3565670"/>
          </a:xfrm>
        </p:spPr>
        <p:txBody>
          <a:bodyPr anchor="t"/>
          <a:lstStyle/>
          <a:p>
            <a:r>
              <a:rPr lang="en-US" dirty="0" smtClean="0">
                <a:solidFill>
                  <a:srgbClr val="595959"/>
                </a:solidFill>
              </a:rPr>
              <a:t>Starts with a trigger (observable)</a:t>
            </a:r>
          </a:p>
          <a:p>
            <a:endParaRPr lang="en-US" dirty="0" smtClean="0">
              <a:solidFill>
                <a:srgbClr val="595959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</a:rPr>
              <a:t>Malicious Mail (SPAM) -&gt; Dropper URLs, Associated IP’s, Actual Malware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</a:rPr>
              <a:t>Detected Malware Beaconing to Unknown IP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</a:rPr>
              <a:t>Network Observable (Suspicious Destination Address)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595959"/>
              </a:solidFill>
            </a:endParaRPr>
          </a:p>
          <a:p>
            <a:r>
              <a:rPr lang="en-US" dirty="0" smtClean="0">
                <a:solidFill>
                  <a:srgbClr val="595959"/>
                </a:solidFill>
              </a:rPr>
              <a:t>Further Analysis</a:t>
            </a:r>
            <a:endParaRPr lang="en-US" dirty="0">
              <a:solidFill>
                <a:srgbClr val="595959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595959"/>
                </a:solidFill>
              </a:rPr>
              <a:t>I</a:t>
            </a:r>
            <a:r>
              <a:rPr lang="en-US" dirty="0" smtClean="0">
                <a:solidFill>
                  <a:srgbClr val="595959"/>
                </a:solidFill>
              </a:rPr>
              <a:t>P/URL – Have other’s seen malicious activity? Multi-</a:t>
            </a:r>
            <a:r>
              <a:rPr lang="en-US" dirty="0" err="1" smtClean="0">
                <a:solidFill>
                  <a:srgbClr val="595959"/>
                </a:solidFill>
              </a:rPr>
              <a:t>hoster</a:t>
            </a:r>
            <a:r>
              <a:rPr lang="en-US" dirty="0" smtClean="0">
                <a:solidFill>
                  <a:srgbClr val="595959"/>
                </a:solidFill>
              </a:rPr>
              <a:t>? New Domain?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</a:rPr>
              <a:t>Has malware been found? Has it’s C2 infrastructure been identified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595959"/>
                </a:solidFill>
              </a:rPr>
              <a:t>Can other’s confirm the ‘Three-Legged Stool: IP, URL, Malware’</a:t>
            </a:r>
          </a:p>
          <a:p>
            <a:pPr marL="285750" indent="-285750">
              <a:buFont typeface="Arial"/>
              <a:buChar char="•"/>
            </a:pPr>
            <a:endParaRPr lang="en-US" dirty="0" smtClean="0">
              <a:solidFill>
                <a:srgbClr val="595959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 smtClean="0">
              <a:solidFill>
                <a:srgbClr val="595959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 smtClean="0">
              <a:solidFill>
                <a:srgbClr val="595959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 smtClean="0">
              <a:solidFill>
                <a:srgbClr val="595959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595959"/>
              </a:solidFill>
            </a:endParaRPr>
          </a:p>
          <a:p>
            <a:endParaRPr lang="en-US" dirty="0" smtClean="0">
              <a:solidFill>
                <a:srgbClr val="595959"/>
              </a:solidFill>
            </a:endParaRPr>
          </a:p>
          <a:p>
            <a:pPr marL="285750" lvl="2" indent="-285750">
              <a:buFont typeface="Arial"/>
              <a:buChar char="•"/>
            </a:pPr>
            <a:endParaRPr lang="en-US" dirty="0" smtClean="0">
              <a:solidFill>
                <a:srgbClr val="595959"/>
              </a:solidFill>
            </a:endParaRPr>
          </a:p>
          <a:p>
            <a:endParaRPr lang="en-US" dirty="0" smtClean="0">
              <a:solidFill>
                <a:srgbClr val="595959"/>
              </a:solidFill>
            </a:endParaRPr>
          </a:p>
          <a:p>
            <a:endParaRPr lang="en-US" dirty="0">
              <a:solidFill>
                <a:srgbClr val="595959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5147"/>
            <a:ext cx="8229240" cy="1145160"/>
          </a:xfrm>
        </p:spPr>
        <p:txBody>
          <a:bodyPr/>
          <a:lstStyle/>
          <a:p>
            <a:r>
              <a:rPr lang="en-US" sz="3600" dirty="0" smtClean="0">
                <a:solidFill>
                  <a:srgbClr val="595959"/>
                </a:solidFill>
              </a:rPr>
              <a:t>Effective Threat Intelligence</a:t>
            </a:r>
            <a:endParaRPr lang="en-US" sz="36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069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7916"/>
            <a:ext cx="8229240" cy="730843"/>
          </a:xfrm>
        </p:spPr>
        <p:txBody>
          <a:bodyPr/>
          <a:lstStyle/>
          <a:p>
            <a:r>
              <a:rPr lang="en-US" sz="3600" dirty="0" smtClean="0">
                <a:solidFill>
                  <a:srgbClr val="595959"/>
                </a:solidFill>
              </a:rPr>
              <a:t>Of Observables and Indicators</a:t>
            </a:r>
            <a:endParaRPr lang="en-US" sz="3600" dirty="0">
              <a:solidFill>
                <a:srgbClr val="595959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457200" y="1927079"/>
            <a:ext cx="8208000" cy="3650337"/>
          </a:xfrm>
        </p:spPr>
        <p:txBody>
          <a:bodyPr/>
          <a:lstStyle/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Q: When does an ‘observable’ become an ‘indicator’</a:t>
            </a: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469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45582"/>
            <a:ext cx="8229240" cy="773177"/>
          </a:xfrm>
        </p:spPr>
        <p:txBody>
          <a:bodyPr/>
          <a:lstStyle/>
          <a:p>
            <a:r>
              <a:rPr lang="en-US" sz="3600" dirty="0" smtClean="0">
                <a:solidFill>
                  <a:srgbClr val="595959"/>
                </a:solidFill>
              </a:rPr>
              <a:t>Of Observables and Indicators</a:t>
            </a:r>
            <a:endParaRPr lang="en-US" sz="3600" dirty="0">
              <a:solidFill>
                <a:srgbClr val="595959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457200" y="4031690"/>
            <a:ext cx="8208000" cy="378720"/>
          </a:xfrm>
        </p:spPr>
        <p:txBody>
          <a:bodyPr/>
          <a:lstStyle/>
          <a:p>
            <a:r>
              <a:rPr lang="en-US" sz="2000" dirty="0" smtClean="0">
                <a:solidFill>
                  <a:srgbClr val="595959"/>
                </a:solidFill>
              </a:rPr>
              <a:t>A: When it’s associated with other known malicious observables</a:t>
            </a:r>
            <a:endParaRPr lang="en-US" sz="20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145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35000"/>
            <a:ext cx="8229240" cy="783760"/>
          </a:xfrm>
        </p:spPr>
        <p:txBody>
          <a:bodyPr/>
          <a:lstStyle/>
          <a:p>
            <a:r>
              <a:rPr lang="en-US" dirty="0" smtClean="0"/>
              <a:t>Collecting the data – making the correlation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251640" y="1927079"/>
            <a:ext cx="8208000" cy="3999587"/>
          </a:xfrm>
        </p:spPr>
        <p:txBody>
          <a:bodyPr/>
          <a:lstStyle/>
          <a:p>
            <a:r>
              <a:rPr lang="en-US" dirty="0" smtClean="0"/>
              <a:t>True 0-Days may be confirmed in one of two-ways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Human Analysis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Automated Behavioral analysis of one or more of the observables (IP, URL, Malware, Compromised System)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dirty="0" smtClean="0"/>
              <a:t>The ‘holy grail’ of Threat Mitigation is ‘Automated Action’ based on ‘Actionable Intelligence’</a:t>
            </a:r>
          </a:p>
          <a:p>
            <a:endParaRPr lang="en-US" dirty="0"/>
          </a:p>
          <a:p>
            <a:r>
              <a:rPr lang="en-US" dirty="0" smtClean="0"/>
              <a:t>We have technical examples of this today in Next Generation Firewalls, Intrusion Prevention Systems, Malware Sandboxes, Security Information and Event Management Systems.</a:t>
            </a:r>
          </a:p>
          <a:p>
            <a:endParaRPr lang="en-US" dirty="0"/>
          </a:p>
          <a:p>
            <a:r>
              <a:rPr lang="en-US" dirty="0" smtClean="0"/>
              <a:t>But there is yet to be an end-to-end and automated system that can start with a zero-day threat and end with automated and actionable threat intelligence.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954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56166"/>
            <a:ext cx="8229240" cy="762593"/>
          </a:xfrm>
        </p:spPr>
        <p:txBody>
          <a:bodyPr/>
          <a:lstStyle/>
          <a:p>
            <a:r>
              <a:rPr lang="en-US" dirty="0" smtClean="0"/>
              <a:t>Getting to ‘go’ – the role of the threat analyst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251640" y="1927080"/>
            <a:ext cx="8208000" cy="4073670"/>
          </a:xfrm>
        </p:spPr>
        <p:txBody>
          <a:bodyPr/>
          <a:lstStyle/>
          <a:p>
            <a:r>
              <a:rPr lang="en-US" dirty="0" smtClean="0"/>
              <a:t>Until a Watson or Hal takes over the internet – The Human Security Analyst remains the most important part of any Threat Protection System. His or her role is to: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Understand a threat and how to mitigate it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Apply business metrics to prioritize threat mitigation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And Increasingly – how to apply tools to continuously shorten the time from identification to validation</a:t>
            </a:r>
            <a:r>
              <a:rPr lang="en-US" dirty="0"/>
              <a:t> </a:t>
            </a:r>
            <a:r>
              <a:rPr lang="en-US" dirty="0" smtClean="0"/>
              <a:t>to prioritization to mitigation (or risk acceptance)</a:t>
            </a:r>
          </a:p>
        </p:txBody>
      </p:sp>
    </p:spTree>
    <p:extLst>
      <p:ext uri="{BB962C8B-B14F-4D97-AF65-F5344CB8AC3E}">
        <p14:creationId xmlns:p14="http://schemas.microsoft.com/office/powerpoint/2010/main" val="2663102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1378</TotalTime>
  <Words>1050</Words>
  <Application>Microsoft Macintosh PowerPoint</Application>
  <PresentationFormat>On-screen Show (4:3)</PresentationFormat>
  <Paragraphs>184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The Internet is Really – REALLY BIG</vt:lpstr>
      <vt:lpstr>Effective Threat Intelligence</vt:lpstr>
      <vt:lpstr>Of Observables and Indicators</vt:lpstr>
      <vt:lpstr>Of Observables and Indicators</vt:lpstr>
      <vt:lpstr>Collecting the data – making the correlation</vt:lpstr>
      <vt:lpstr>Getting to ‘go’ – the role of the threat analyst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Threat Intelligence – Enabling Machine Processing </vt:lpstr>
      <vt:lpstr>PowerPoint Presentation</vt:lpstr>
      <vt:lpstr>Accessing X-Force Exchange API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Importance of Threat Intelligence Sharing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Ronald B Williams</cp:lastModifiedBy>
  <cp:revision>30</cp:revision>
  <dcterms:modified xsi:type="dcterms:W3CDTF">2015-09-29T08:18:30Z</dcterms:modified>
</cp:coreProperties>
</file>